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96" r:id="rId3"/>
    <p:sldId id="297" r:id="rId4"/>
    <p:sldId id="288" r:id="rId5"/>
    <p:sldId id="298" r:id="rId6"/>
    <p:sldId id="299" r:id="rId7"/>
    <p:sldId id="274" r:id="rId8"/>
    <p:sldId id="289" r:id="rId9"/>
    <p:sldId id="277" r:id="rId10"/>
    <p:sldId id="275" r:id="rId11"/>
    <p:sldId id="287" r:id="rId12"/>
    <p:sldId id="261" r:id="rId13"/>
    <p:sldId id="290" r:id="rId14"/>
    <p:sldId id="291" r:id="rId15"/>
    <p:sldId id="267" r:id="rId16"/>
    <p:sldId id="292" r:id="rId17"/>
    <p:sldId id="293" r:id="rId18"/>
    <p:sldId id="29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C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60909" autoAdjust="0"/>
  </p:normalViewPr>
  <p:slideViewPr>
    <p:cSldViewPr>
      <p:cViewPr varScale="1">
        <p:scale>
          <a:sx n="45" d="100"/>
          <a:sy n="45" d="100"/>
        </p:scale>
        <p:origin x="2100" y="60"/>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9330C94-11E9-4677-B2E6-EC5DFC0E5DEF}" type="datetimeFigureOut">
              <a:rPr lang="en-GB"/>
              <a:pPr>
                <a:defRPr/>
              </a:pPr>
              <a:t>05/06/2018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D0483C2-8F8A-4CF6-A581-8897D6027D93}" type="slidenum">
              <a:rPr lang="en-GB" altLang="en-US"/>
              <a:pPr>
                <a:defRPr/>
              </a:pPr>
              <a:t>‹#›</a:t>
            </a:fld>
            <a:endParaRPr lang="en-GB" altLang="en-US"/>
          </a:p>
        </p:txBody>
      </p:sp>
    </p:spTree>
    <p:extLst>
      <p:ext uri="{BB962C8B-B14F-4D97-AF65-F5344CB8AC3E}">
        <p14:creationId xmlns:p14="http://schemas.microsoft.com/office/powerpoint/2010/main" val="4246857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map shows where the mountains are in France Alpes, Pyrenees and Massif Central . </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D975BA-1A06-44D9-B8A9-C43672234FD7}" type="slidenum">
              <a:rPr lang="en-GB" altLang="en-US"/>
              <a:pPr>
                <a:spcBef>
                  <a:spcPct val="0"/>
                </a:spcBef>
              </a:pPr>
              <a:t>1</a:t>
            </a:fld>
            <a:endParaRPr lang="en-GB" altLang="en-US"/>
          </a:p>
        </p:txBody>
      </p:sp>
    </p:spTree>
    <p:extLst>
      <p:ext uri="{BB962C8B-B14F-4D97-AF65-F5344CB8AC3E}">
        <p14:creationId xmlns:p14="http://schemas.microsoft.com/office/powerpoint/2010/main" val="413044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Do you know how to weightlift?</a:t>
            </a:r>
          </a:p>
          <a:p>
            <a:pPr eaLnBrk="1" hangingPunct="1">
              <a:spcBef>
                <a:spcPct val="0"/>
              </a:spcBef>
            </a:pPr>
            <a:r>
              <a:rPr lang="en-GB" altLang="en-US" smtClean="0"/>
              <a:t>Yes! I know how to do bodybuilding.</a:t>
            </a:r>
          </a:p>
          <a:p>
            <a:pPr eaLnBrk="1" hangingPunct="1">
              <a:spcBef>
                <a:spcPct val="0"/>
              </a:spcBef>
            </a:pPr>
            <a:r>
              <a:rPr lang="en-GB" altLang="en-US" smtClean="0"/>
              <a:t>No! I don’t know how to do body building</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0CE314-8525-4E49-ADC5-BE8FADC73D2A}" type="slidenum">
              <a:rPr lang="en-GB" altLang="en-US"/>
              <a:pPr>
                <a:spcBef>
                  <a:spcPct val="0"/>
                </a:spcBef>
              </a:pPr>
              <a:t>14</a:t>
            </a:fld>
            <a:endParaRPr lang="en-GB" altLang="en-US"/>
          </a:p>
        </p:txBody>
      </p:sp>
    </p:spTree>
    <p:extLst>
      <p:ext uri="{BB962C8B-B14F-4D97-AF65-F5344CB8AC3E}">
        <p14:creationId xmlns:p14="http://schemas.microsoft.com/office/powerpoint/2010/main" val="92276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Reading. Match the words and the pictures. 1=c, 2=d, 3=b</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3EDC4D-B5AC-4CF9-9706-89495208C5F9}" type="slidenum">
              <a:rPr lang="en-GB" altLang="en-US"/>
              <a:pPr>
                <a:spcBef>
                  <a:spcPct val="0"/>
                </a:spcBef>
              </a:pPr>
              <a:t>15</a:t>
            </a:fld>
            <a:endParaRPr lang="en-GB" altLang="en-US"/>
          </a:p>
        </p:txBody>
      </p:sp>
    </p:spTree>
    <p:extLst>
      <p:ext uri="{BB962C8B-B14F-4D97-AF65-F5344CB8AC3E}">
        <p14:creationId xmlns:p14="http://schemas.microsoft.com/office/powerpoint/2010/main" val="210944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Quick revision of which sports need jouer or faire as their verb. c, d, e, g, need jouer  au. All others can be used with faire .</a:t>
            </a:r>
          </a:p>
          <a:p>
            <a:pPr eaLnBrk="1" hangingPunct="1">
              <a:spcBef>
                <a:spcPct val="0"/>
              </a:spcBef>
            </a:pPr>
            <a:r>
              <a:rPr lang="en-GB" altLang="en-US" smtClean="0"/>
              <a:t>NB: ramer – to row</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09B1CF-6D29-428B-8F6A-E9BADE243D50}" type="slidenum">
              <a:rPr lang="en-GB" altLang="en-US"/>
              <a:pPr>
                <a:spcBef>
                  <a:spcPct val="0"/>
                </a:spcBef>
              </a:pPr>
              <a:t>16</a:t>
            </a:fld>
            <a:endParaRPr lang="en-GB" altLang="en-US"/>
          </a:p>
        </p:txBody>
      </p:sp>
    </p:spTree>
    <p:extLst>
      <p:ext uri="{BB962C8B-B14F-4D97-AF65-F5344CB8AC3E}">
        <p14:creationId xmlns:p14="http://schemas.microsoft.com/office/powerpoint/2010/main" val="163335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smtClean="0"/>
              <a:t>Which sports do you know how to play? </a:t>
            </a:r>
          </a:p>
          <a:p>
            <a:pPr eaLnBrk="1" hangingPunct="1">
              <a:spcBef>
                <a:spcPct val="0"/>
              </a:spcBef>
              <a:defRPr/>
            </a:pPr>
            <a:r>
              <a:rPr lang="en-GB" altLang="en-US" dirty="0" err="1" smtClean="0"/>
              <a:t>Pairwork</a:t>
            </a:r>
            <a:r>
              <a:rPr lang="en-GB" altLang="en-US" dirty="0" smtClean="0"/>
              <a:t> to ask and answer the questions. Pupils should use their A-Z of sports list that they compiled in lesson 15 to help with this task, and try to extend and enhance their answers adding opinions about sports or volunteering other sports if they don’t know how to play one they are asked about. They should use linking words to make longer sentences with opinions.</a:t>
            </a:r>
          </a:p>
          <a:p>
            <a:pPr marL="228600" indent="-228600" eaLnBrk="1" hangingPunct="1">
              <a:spcBef>
                <a:spcPct val="0"/>
              </a:spcBef>
              <a:buFontTx/>
              <a:buAutoNum type="alphaLcPeriod"/>
              <a:defRPr/>
            </a:pPr>
            <a:r>
              <a:rPr lang="en-GB" altLang="en-US" dirty="0" smtClean="0"/>
              <a:t>Faire de </a:t>
            </a:r>
            <a:r>
              <a:rPr lang="en-GB" altLang="en-US" dirty="0" err="1" smtClean="0"/>
              <a:t>l’</a:t>
            </a:r>
            <a:r>
              <a:rPr lang="en-GB" altLang="en-US" dirty="0" err="1" smtClean="0">
                <a:latin typeface="Arial" panose="020B0604020202020204" pitchFamily="34" charset="0"/>
                <a:cs typeface="Arial" panose="020B0604020202020204" pitchFamily="34" charset="0"/>
              </a:rPr>
              <a:t>équitation</a:t>
            </a:r>
            <a:r>
              <a:rPr lang="en-GB" altLang="en-US" dirty="0" smtClean="0">
                <a:latin typeface="Arial" panose="020B0604020202020204" pitchFamily="34" charset="0"/>
                <a:cs typeface="Arial" panose="020B0604020202020204" pitchFamily="34" charset="0"/>
              </a:rPr>
              <a:t> </a:t>
            </a:r>
            <a:r>
              <a:rPr lang="en-GB" altLang="en-US" dirty="0" smtClean="0"/>
              <a:t>b.   Faire de </a:t>
            </a:r>
            <a:r>
              <a:rPr lang="en-GB" altLang="en-US" dirty="0" err="1" smtClean="0"/>
              <a:t>l’escrime</a:t>
            </a:r>
            <a:r>
              <a:rPr lang="en-GB" altLang="en-US" dirty="0" smtClean="0"/>
              <a:t>  c. </a:t>
            </a:r>
            <a:r>
              <a:rPr lang="en-GB" altLang="en-US" dirty="0" err="1" smtClean="0"/>
              <a:t>jouer</a:t>
            </a:r>
            <a:r>
              <a:rPr lang="en-GB" altLang="en-US" dirty="0" smtClean="0"/>
              <a:t> au volley d. </a:t>
            </a:r>
            <a:r>
              <a:rPr lang="en-GB" altLang="en-US" dirty="0" err="1" smtClean="0"/>
              <a:t>jouer</a:t>
            </a:r>
            <a:r>
              <a:rPr lang="en-GB" altLang="en-US" dirty="0" smtClean="0"/>
              <a:t> au golf e. </a:t>
            </a:r>
            <a:r>
              <a:rPr lang="en-GB" altLang="en-US" dirty="0" err="1" smtClean="0"/>
              <a:t>jouer</a:t>
            </a:r>
            <a:r>
              <a:rPr lang="en-GB" altLang="en-US" dirty="0" smtClean="0"/>
              <a:t> au </a:t>
            </a:r>
            <a:r>
              <a:rPr lang="en-GB" altLang="en-US" dirty="0" smtClean="0"/>
              <a:t>badminton </a:t>
            </a:r>
            <a:r>
              <a:rPr lang="en-GB" altLang="en-US" dirty="0" smtClean="0"/>
              <a:t>f. </a:t>
            </a:r>
            <a:r>
              <a:rPr lang="en-GB" altLang="en-US" dirty="0" smtClean="0"/>
              <a:t>faire du </a:t>
            </a:r>
            <a:r>
              <a:rPr lang="en-GB" altLang="en-US" dirty="0" err="1" smtClean="0"/>
              <a:t>karat</a:t>
            </a:r>
            <a:r>
              <a:rPr lang="en-GB" altLang="en-US" dirty="0" err="1" smtClean="0">
                <a:latin typeface="Arial" panose="020B0604020202020204" pitchFamily="34" charset="0"/>
                <a:cs typeface="Arial" panose="020B0604020202020204" pitchFamily="34" charset="0"/>
              </a:rPr>
              <a:t>é</a:t>
            </a:r>
            <a:r>
              <a:rPr lang="en-GB" altLang="en-US" dirty="0" smtClean="0"/>
              <a:t> g. </a:t>
            </a:r>
            <a:r>
              <a:rPr lang="en-GB" altLang="en-US" dirty="0" err="1" smtClean="0"/>
              <a:t>jouer</a:t>
            </a:r>
            <a:r>
              <a:rPr lang="en-GB" altLang="en-US" dirty="0" smtClean="0"/>
              <a:t> </a:t>
            </a:r>
            <a:r>
              <a:rPr lang="en-GB" altLang="en-US" dirty="0" smtClean="0"/>
              <a:t>au </a:t>
            </a:r>
            <a:r>
              <a:rPr lang="en-GB" altLang="en-US" dirty="0" smtClean="0"/>
              <a:t>basket h. </a:t>
            </a:r>
            <a:r>
              <a:rPr lang="en-GB" altLang="en-US" dirty="0" smtClean="0"/>
              <a:t>faire de la </a:t>
            </a:r>
            <a:r>
              <a:rPr lang="en-GB" altLang="en-US" dirty="0" err="1" smtClean="0"/>
              <a:t>musculation</a:t>
            </a:r>
            <a:r>
              <a:rPr lang="en-GB" altLang="en-US" dirty="0" smtClean="0"/>
              <a:t> </a:t>
            </a:r>
          </a:p>
          <a:p>
            <a:pPr eaLnBrk="1" hangingPunct="1">
              <a:spcBef>
                <a:spcPct val="0"/>
              </a:spcBef>
              <a:defRPr/>
            </a:pPr>
            <a:r>
              <a:rPr lang="en-GB" altLang="en-US" dirty="0" err="1" smtClean="0"/>
              <a:t>i</a:t>
            </a:r>
            <a:r>
              <a:rPr lang="en-GB" altLang="en-US" dirty="0" smtClean="0"/>
              <a:t>. </a:t>
            </a:r>
            <a:r>
              <a:rPr lang="en-GB" altLang="en-US" dirty="0" err="1" smtClean="0"/>
              <a:t>ramer</a:t>
            </a: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24272D-9FC5-4C35-89FD-52BC9FCC4EB5}" type="slidenum">
              <a:rPr lang="en-GB" altLang="en-US"/>
              <a:pPr>
                <a:spcBef>
                  <a:spcPct val="0"/>
                </a:spcBef>
              </a:pPr>
              <a:t>17</a:t>
            </a:fld>
            <a:endParaRPr lang="en-GB" altLang="en-US"/>
          </a:p>
        </p:txBody>
      </p:sp>
    </p:spTree>
    <p:extLst>
      <p:ext uri="{BB962C8B-B14F-4D97-AF65-F5344CB8AC3E}">
        <p14:creationId xmlns:p14="http://schemas.microsoft.com/office/powerpoint/2010/main" val="128287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Ask pupils to write up a paragraph about which sports they know how to play and which they do, their opinions on them etc. so that they can do a little presentation orally about themselves to a group. The should remember to use tried and tested materials. Encourage them to start thinking of using at least 80% of material covered in lessons and perhaps up to 20% new material they might research themselves.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6DEFF8-96E6-48B9-915B-25F351CE07EE}" type="slidenum">
              <a:rPr lang="en-GB" altLang="en-US"/>
              <a:pPr>
                <a:spcBef>
                  <a:spcPct val="0"/>
                </a:spcBef>
              </a:pPr>
              <a:t>18</a:t>
            </a:fld>
            <a:endParaRPr lang="en-GB" altLang="en-US"/>
          </a:p>
        </p:txBody>
      </p:sp>
    </p:spTree>
    <p:extLst>
      <p:ext uri="{BB962C8B-B14F-4D97-AF65-F5344CB8AC3E}">
        <p14:creationId xmlns:p14="http://schemas.microsoft.com/office/powerpoint/2010/main" val="215289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Incidental language to get pupils to focus on extracting the word snow.</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BB9392-FE8D-45C0-8561-8EC1D51D9895}" type="slidenum">
              <a:rPr lang="en-GB" altLang="en-US"/>
              <a:pPr>
                <a:spcBef>
                  <a:spcPct val="0"/>
                </a:spcBef>
              </a:pPr>
              <a:t>4</a:t>
            </a:fld>
            <a:endParaRPr lang="en-GB" altLang="en-US"/>
          </a:p>
        </p:txBody>
      </p:sp>
    </p:spTree>
    <p:extLst>
      <p:ext uri="{BB962C8B-B14F-4D97-AF65-F5344CB8AC3E}">
        <p14:creationId xmlns:p14="http://schemas.microsoft.com/office/powerpoint/2010/main" val="90247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is a piste map in the ski resort.</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9697C6-305E-454A-BF7A-21C4D79B1176}" type="slidenum">
              <a:rPr lang="en-GB" altLang="en-US"/>
              <a:pPr>
                <a:spcBef>
                  <a:spcPct val="0"/>
                </a:spcBef>
              </a:pPr>
              <a:t>7</a:t>
            </a:fld>
            <a:endParaRPr lang="en-GB" altLang="en-US"/>
          </a:p>
        </p:txBody>
      </p:sp>
    </p:spTree>
    <p:extLst>
      <p:ext uri="{BB962C8B-B14F-4D97-AF65-F5344CB8AC3E}">
        <p14:creationId xmlns:p14="http://schemas.microsoft.com/office/powerpoint/2010/main" val="416874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La Molina has lots of different coloured pistes. Why?</a:t>
            </a:r>
          </a:p>
          <a:p>
            <a:pPr eaLnBrk="1" hangingPunct="1">
              <a:spcBef>
                <a:spcPct val="0"/>
              </a:spcBef>
            </a:pPr>
            <a:r>
              <a:rPr lang="en-GB" altLang="en-US" smtClean="0"/>
              <a:t>a. Because the colours are interesting. b. Because the pistes are small and big. c. Because the colour is the level of difficulty of the piste. Answer = c</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FBB6F-C3FC-461D-AF14-22EEB45435FB}" type="slidenum">
              <a:rPr lang="en-GB" altLang="en-US"/>
              <a:pPr>
                <a:spcBef>
                  <a:spcPct val="0"/>
                </a:spcBef>
              </a:pPr>
              <a:t>8</a:t>
            </a:fld>
            <a:endParaRPr lang="en-GB" altLang="en-US"/>
          </a:p>
        </p:txBody>
      </p:sp>
    </p:spTree>
    <p:extLst>
      <p:ext uri="{BB962C8B-B14F-4D97-AF65-F5344CB8AC3E}">
        <p14:creationId xmlns:p14="http://schemas.microsoft.com/office/powerpoint/2010/main" val="13097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Level of difficulty = Ski pistes are green, blue, red and blue in colour, according to their difficulty.</a:t>
            </a:r>
          </a:p>
          <a:p>
            <a:pPr eaLnBrk="1" hangingPunct="1">
              <a:spcBef>
                <a:spcPct val="0"/>
              </a:spcBef>
            </a:pPr>
            <a:r>
              <a:rPr lang="en-GB" altLang="en-US" smtClean="0"/>
              <a:t>green = very easy, blue = easy, red = difficult, black = very difficult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A2A065-844A-4C56-AAA1-F43C6F8455EA}" type="slidenum">
              <a:rPr lang="en-GB" altLang="en-US"/>
              <a:pPr>
                <a:spcBef>
                  <a:spcPct val="0"/>
                </a:spcBef>
              </a:pPr>
              <a:t>9</a:t>
            </a:fld>
            <a:endParaRPr lang="en-GB" altLang="en-US"/>
          </a:p>
        </p:txBody>
      </p:sp>
    </p:spTree>
    <p:extLst>
      <p:ext uri="{BB962C8B-B14F-4D97-AF65-F5344CB8AC3E}">
        <p14:creationId xmlns:p14="http://schemas.microsoft.com/office/powerpoint/2010/main" val="340155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Which number is the very easy </a:t>
            </a:r>
            <a:r>
              <a:rPr lang="en-GB" altLang="en-US" dirty="0" err="1" smtClean="0"/>
              <a:t>piste</a:t>
            </a:r>
            <a:r>
              <a:rPr lang="en-GB" altLang="en-US" dirty="0" smtClean="0"/>
              <a:t>? 13</a:t>
            </a:r>
          </a:p>
          <a:p>
            <a:pPr eaLnBrk="1" hangingPunct="1">
              <a:spcBef>
                <a:spcPct val="0"/>
              </a:spcBef>
            </a:pPr>
            <a:r>
              <a:rPr lang="en-GB" altLang="en-US" dirty="0" smtClean="0"/>
              <a:t>Which number is the very difficult </a:t>
            </a:r>
            <a:r>
              <a:rPr lang="en-GB" altLang="en-US" dirty="0" err="1" smtClean="0"/>
              <a:t>piste</a:t>
            </a:r>
            <a:r>
              <a:rPr lang="en-GB" altLang="en-US" dirty="0" smtClean="0"/>
              <a:t>? 15</a:t>
            </a:r>
          </a:p>
          <a:p>
            <a:pPr eaLnBrk="1" hangingPunct="1">
              <a:spcBef>
                <a:spcPct val="0"/>
              </a:spcBef>
            </a:pPr>
            <a:r>
              <a:rPr lang="en-GB" altLang="en-US" dirty="0" smtClean="0"/>
              <a:t>Which number is the difficult </a:t>
            </a:r>
            <a:r>
              <a:rPr lang="en-GB" altLang="en-US" dirty="0" err="1" smtClean="0"/>
              <a:t>piste</a:t>
            </a:r>
            <a:r>
              <a:rPr lang="en-GB" altLang="en-US" dirty="0" smtClean="0"/>
              <a:t>? 8</a:t>
            </a:r>
          </a:p>
          <a:p>
            <a:pPr eaLnBrk="1" hangingPunct="1">
              <a:spcBef>
                <a:spcPct val="0"/>
              </a:spcBef>
            </a:pPr>
            <a:r>
              <a:rPr lang="en-GB" altLang="en-US" dirty="0" smtClean="0"/>
              <a:t>Which number is the easy </a:t>
            </a:r>
            <a:r>
              <a:rPr lang="en-GB" altLang="en-US" dirty="0" err="1" smtClean="0"/>
              <a:t>piste</a:t>
            </a:r>
            <a:r>
              <a:rPr lang="en-GB" altLang="en-US" dirty="0" smtClean="0"/>
              <a:t>? 44</a:t>
            </a:r>
          </a:p>
          <a:p>
            <a:pPr eaLnBrk="1" hangingPunct="1">
              <a:spcBef>
                <a:spcPct val="0"/>
              </a:spcBef>
            </a:pPr>
            <a:r>
              <a:rPr lang="en-GB" altLang="en-US" dirty="0" smtClean="0"/>
              <a:t>Get the pupils to reproduce the numbers in </a:t>
            </a:r>
            <a:r>
              <a:rPr lang="en-GB" altLang="en-US" dirty="0" smtClean="0"/>
              <a:t>France, </a:t>
            </a:r>
            <a:r>
              <a:rPr lang="en-GB" altLang="en-US" dirty="0" smtClean="0"/>
              <a:t>applying the information they learnt in the previous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55B7A8-2467-4C12-913F-E76437FE5A96}" type="slidenum">
              <a:rPr lang="en-GB" altLang="en-US"/>
              <a:pPr>
                <a:spcBef>
                  <a:spcPct val="0"/>
                </a:spcBef>
              </a:pPr>
              <a:t>10</a:t>
            </a:fld>
            <a:endParaRPr lang="en-GB" altLang="en-US"/>
          </a:p>
        </p:txBody>
      </p:sp>
    </p:spTree>
    <p:extLst>
      <p:ext uri="{BB962C8B-B14F-4D97-AF65-F5344CB8AC3E}">
        <p14:creationId xmlns:p14="http://schemas.microsoft.com/office/powerpoint/2010/main" val="87443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Good ski equipment: It’s very important to go well-equipped. Skis, boots, ski mask, gloves, good ski pants and anorak, and a specific helmet for skiing or for snowboarding, etc.</a:t>
            </a:r>
          </a:p>
          <a:p>
            <a:pPr eaLnBrk="1" hangingPunct="1">
              <a:spcBef>
                <a:spcPct val="0"/>
              </a:spcBef>
            </a:pPr>
            <a:r>
              <a:rPr lang="en-GB" altLang="en-US" smtClean="0"/>
              <a:t>Get pupils to describe the colours of the items of clothing in the photo.</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37A638-4619-482E-B7F5-76441C4AF362}" type="slidenum">
              <a:rPr lang="en-GB" altLang="en-US"/>
              <a:pPr>
                <a:spcBef>
                  <a:spcPct val="0"/>
                </a:spcBef>
              </a:pPr>
              <a:t>11</a:t>
            </a:fld>
            <a:endParaRPr lang="en-GB" altLang="en-US"/>
          </a:p>
        </p:txBody>
      </p:sp>
    </p:spTree>
    <p:extLst>
      <p:ext uri="{BB962C8B-B14F-4D97-AF65-F5344CB8AC3E}">
        <p14:creationId xmlns:p14="http://schemas.microsoft.com/office/powerpoint/2010/main" val="254245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Do you know how to ski? Yes! I know how to ski. No! I don’t know how to ski.</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972E99-E842-4AEB-A556-1FFC3B7D200F}" type="slidenum">
              <a:rPr lang="en-GB" altLang="en-US"/>
              <a:pPr>
                <a:spcBef>
                  <a:spcPct val="0"/>
                </a:spcBef>
              </a:pPr>
              <a:t>12</a:t>
            </a:fld>
            <a:endParaRPr lang="en-GB" altLang="en-US"/>
          </a:p>
        </p:txBody>
      </p:sp>
    </p:spTree>
    <p:extLst>
      <p:ext uri="{BB962C8B-B14F-4D97-AF65-F5344CB8AC3E}">
        <p14:creationId xmlns:p14="http://schemas.microsoft.com/office/powerpoint/2010/main" val="217597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Do you know how to play golf?</a:t>
            </a:r>
          </a:p>
          <a:p>
            <a:pPr eaLnBrk="1" hangingPunct="1">
              <a:spcBef>
                <a:spcPct val="0"/>
              </a:spcBef>
            </a:pPr>
            <a:r>
              <a:rPr lang="en-GB" altLang="en-US" smtClean="0"/>
              <a:t>Yes! I know how to play golf.</a:t>
            </a:r>
          </a:p>
          <a:p>
            <a:pPr eaLnBrk="1" hangingPunct="1">
              <a:spcBef>
                <a:spcPct val="0"/>
              </a:spcBef>
            </a:pPr>
            <a:r>
              <a:rPr lang="en-GB" altLang="en-US" smtClean="0"/>
              <a:t>No! I don’t know how to play golf.</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5C56E2-20AB-49D2-945A-D5CA993F7E9D}" type="slidenum">
              <a:rPr lang="en-GB" altLang="en-US"/>
              <a:pPr>
                <a:spcBef>
                  <a:spcPct val="0"/>
                </a:spcBef>
              </a:pPr>
              <a:t>13</a:t>
            </a:fld>
            <a:endParaRPr lang="en-GB" altLang="en-US"/>
          </a:p>
        </p:txBody>
      </p:sp>
    </p:spTree>
    <p:extLst>
      <p:ext uri="{BB962C8B-B14F-4D97-AF65-F5344CB8AC3E}">
        <p14:creationId xmlns:p14="http://schemas.microsoft.com/office/powerpoint/2010/main" val="123539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0667CAF-3AAA-4F9D-8601-87DB92D638F2}"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C0B195-3204-4E81-B2D0-7B0529DDB5FA}" type="slidenum">
              <a:rPr lang="en-GB" altLang="en-US"/>
              <a:pPr>
                <a:defRPr/>
              </a:pPr>
              <a:t>‹#›</a:t>
            </a:fld>
            <a:endParaRPr lang="en-GB" altLang="en-US"/>
          </a:p>
        </p:txBody>
      </p:sp>
    </p:spTree>
    <p:extLst>
      <p:ext uri="{BB962C8B-B14F-4D97-AF65-F5344CB8AC3E}">
        <p14:creationId xmlns:p14="http://schemas.microsoft.com/office/powerpoint/2010/main" val="2647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44F7C92-F619-4F60-98A6-CDC31E9FE96B}"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2FC55A-176E-4A75-A18D-270B319D31D2}" type="slidenum">
              <a:rPr lang="en-GB" altLang="en-US"/>
              <a:pPr>
                <a:defRPr/>
              </a:pPr>
              <a:t>‹#›</a:t>
            </a:fld>
            <a:endParaRPr lang="en-GB" altLang="en-US"/>
          </a:p>
        </p:txBody>
      </p:sp>
    </p:spTree>
    <p:extLst>
      <p:ext uri="{BB962C8B-B14F-4D97-AF65-F5344CB8AC3E}">
        <p14:creationId xmlns:p14="http://schemas.microsoft.com/office/powerpoint/2010/main" val="301403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E03E2B-2C86-4F76-A60B-8543E21F7168}"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4B1A7D-8B3D-4111-8489-01E793751548}" type="slidenum">
              <a:rPr lang="en-GB" altLang="en-US"/>
              <a:pPr>
                <a:defRPr/>
              </a:pPr>
              <a:t>‹#›</a:t>
            </a:fld>
            <a:endParaRPr lang="en-GB" altLang="en-US"/>
          </a:p>
        </p:txBody>
      </p:sp>
    </p:spTree>
    <p:extLst>
      <p:ext uri="{BB962C8B-B14F-4D97-AF65-F5344CB8AC3E}">
        <p14:creationId xmlns:p14="http://schemas.microsoft.com/office/powerpoint/2010/main" val="66913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647A1C-8446-4C3D-94E9-0DD5E96AE1B3}"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06359B-9540-42F7-9EA0-32DC9DC0E09B}" type="slidenum">
              <a:rPr lang="en-GB" altLang="en-US"/>
              <a:pPr>
                <a:defRPr/>
              </a:pPr>
              <a:t>‹#›</a:t>
            </a:fld>
            <a:endParaRPr lang="en-GB" altLang="en-US"/>
          </a:p>
        </p:txBody>
      </p:sp>
    </p:spTree>
    <p:extLst>
      <p:ext uri="{BB962C8B-B14F-4D97-AF65-F5344CB8AC3E}">
        <p14:creationId xmlns:p14="http://schemas.microsoft.com/office/powerpoint/2010/main" val="3201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0B1C4A-8E27-48A1-959A-11E4AE944133}"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F415A1-3C78-4533-A145-2AE9772A1CCC}" type="slidenum">
              <a:rPr lang="en-GB" altLang="en-US"/>
              <a:pPr>
                <a:defRPr/>
              </a:pPr>
              <a:t>‹#›</a:t>
            </a:fld>
            <a:endParaRPr lang="en-GB" altLang="en-US"/>
          </a:p>
        </p:txBody>
      </p:sp>
    </p:spTree>
    <p:extLst>
      <p:ext uri="{BB962C8B-B14F-4D97-AF65-F5344CB8AC3E}">
        <p14:creationId xmlns:p14="http://schemas.microsoft.com/office/powerpoint/2010/main" val="250794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91EE10F-8262-438E-956B-835DBCE288CD}"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88E3319-B1A1-4764-A925-0CD0D54D34C8}" type="slidenum">
              <a:rPr lang="en-GB" altLang="en-US"/>
              <a:pPr>
                <a:defRPr/>
              </a:pPr>
              <a:t>‹#›</a:t>
            </a:fld>
            <a:endParaRPr lang="en-GB" altLang="en-US"/>
          </a:p>
        </p:txBody>
      </p:sp>
    </p:spTree>
    <p:extLst>
      <p:ext uri="{BB962C8B-B14F-4D97-AF65-F5344CB8AC3E}">
        <p14:creationId xmlns:p14="http://schemas.microsoft.com/office/powerpoint/2010/main" val="349368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68E6BE9-61D9-4C21-B39A-9016E4096DEE}" type="datetimeFigureOut">
              <a:rPr lang="en-GB"/>
              <a:pPr>
                <a:defRPr/>
              </a:pPr>
              <a:t>05/06/2018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0FBCAE4-52F2-47DC-9C73-FE0E3613C687}" type="slidenum">
              <a:rPr lang="en-GB" altLang="en-US"/>
              <a:pPr>
                <a:defRPr/>
              </a:pPr>
              <a:t>‹#›</a:t>
            </a:fld>
            <a:endParaRPr lang="en-GB" altLang="en-US"/>
          </a:p>
        </p:txBody>
      </p:sp>
    </p:spTree>
    <p:extLst>
      <p:ext uri="{BB962C8B-B14F-4D97-AF65-F5344CB8AC3E}">
        <p14:creationId xmlns:p14="http://schemas.microsoft.com/office/powerpoint/2010/main" val="396137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FA5D87F-A18F-478A-BBD4-FE0920FFA3D9}" type="datetimeFigureOut">
              <a:rPr lang="en-GB"/>
              <a:pPr>
                <a:defRPr/>
              </a:pPr>
              <a:t>05/06/2018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2EE1525-C76A-48E4-9A8F-332F496C2B57}" type="slidenum">
              <a:rPr lang="en-GB" altLang="en-US"/>
              <a:pPr>
                <a:defRPr/>
              </a:pPr>
              <a:t>‹#›</a:t>
            </a:fld>
            <a:endParaRPr lang="en-GB" altLang="en-US"/>
          </a:p>
        </p:txBody>
      </p:sp>
    </p:spTree>
    <p:extLst>
      <p:ext uri="{BB962C8B-B14F-4D97-AF65-F5344CB8AC3E}">
        <p14:creationId xmlns:p14="http://schemas.microsoft.com/office/powerpoint/2010/main" val="411636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D72AAE-4CF3-4CB1-8123-DAE878A2964C}" type="datetimeFigureOut">
              <a:rPr lang="en-GB"/>
              <a:pPr>
                <a:defRPr/>
              </a:pPr>
              <a:t>05/06/2018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D81F63F-95B9-4210-8088-4AEAAD88D560}" type="slidenum">
              <a:rPr lang="en-GB" altLang="en-US"/>
              <a:pPr>
                <a:defRPr/>
              </a:pPr>
              <a:t>‹#›</a:t>
            </a:fld>
            <a:endParaRPr lang="en-GB" altLang="en-US"/>
          </a:p>
        </p:txBody>
      </p:sp>
    </p:spTree>
    <p:extLst>
      <p:ext uri="{BB962C8B-B14F-4D97-AF65-F5344CB8AC3E}">
        <p14:creationId xmlns:p14="http://schemas.microsoft.com/office/powerpoint/2010/main" val="236941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0CC30E-C883-4B2C-959D-9F33D9758B9A}"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1010EB-2544-4F46-88D5-407445523667}" type="slidenum">
              <a:rPr lang="en-GB" altLang="en-US"/>
              <a:pPr>
                <a:defRPr/>
              </a:pPr>
              <a:t>‹#›</a:t>
            </a:fld>
            <a:endParaRPr lang="en-GB" altLang="en-US"/>
          </a:p>
        </p:txBody>
      </p:sp>
    </p:spTree>
    <p:extLst>
      <p:ext uri="{BB962C8B-B14F-4D97-AF65-F5344CB8AC3E}">
        <p14:creationId xmlns:p14="http://schemas.microsoft.com/office/powerpoint/2010/main" val="39741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7111A2-9393-4914-9A99-55DCD8E1EFAA}"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EC7C41-B135-4856-9C77-AF90B1CA3D2E}" type="slidenum">
              <a:rPr lang="en-GB" altLang="en-US"/>
              <a:pPr>
                <a:defRPr/>
              </a:pPr>
              <a:t>‹#›</a:t>
            </a:fld>
            <a:endParaRPr lang="en-GB" altLang="en-US"/>
          </a:p>
        </p:txBody>
      </p:sp>
    </p:spTree>
    <p:extLst>
      <p:ext uri="{BB962C8B-B14F-4D97-AF65-F5344CB8AC3E}">
        <p14:creationId xmlns:p14="http://schemas.microsoft.com/office/powerpoint/2010/main" val="10070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A3CE314-3A32-47D2-A46B-059CE7DF6A71}" type="datetimeFigureOut">
              <a:rPr lang="en-GB"/>
              <a:pPr>
                <a:defRPr/>
              </a:pPr>
              <a:t>05/06/2018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DE51B62-3B8E-4283-A3DA-BD7F808E990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google.co.uk/url?sa=i&amp;rct=j&amp;q=&amp;esrc=s&amp;frm=1&amp;source=images&amp;cd=&amp;cad=rja&amp;uact=8&amp;ved=0CAcQjRw&amp;url=http://www.clker.com/clipart-wrong-cross.html&amp;ei=czeqVPiTEYPuaqLBgEA&amp;psig=AFQjCNHs2o4mjf0T_NyW17m2k-FbOxmbzA&amp;ust=1420527847755350"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www.google.co.uk/url?sa=i&amp;rct=j&amp;q=&amp;esrc=s&amp;frm=1&amp;source=images&amp;cd=&amp;cad=rja&amp;uact=8&amp;ved=0CAcQjRw&amp;url=http://www.clker.com/clipart-wrong-cross.html&amp;ei=czeqVPiTEYPuaqLBgEA&amp;psig=AFQjCNHs2o4mjf0T_NyW17m2k-FbOxmbzA&amp;ust=142052784775535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google.co.uk/url?sa=i&amp;rct=j&amp;q=&amp;esrc=s&amp;frm=1&amp;source=images&amp;cd=&amp;cad=rja&amp;uact=8&amp;ved=0CAcQjRw&amp;url=http://www.clker.com/clipart-wrong-cross.html&amp;ei=czeqVPiTEYPuaqLBgEA&amp;psig=AFQjCNHs2o4mjf0T_NyW17m2k-FbOxmbzA&amp;ust=1420527847755350" TargetMode="External"/><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i67uGjgaTVAhWFWxQKHSwBBHAQjRwIBw&amp;url=https%3A%2F%2Fwww.gva.ch%2Fen%2Fdesktopdefault.aspx%2Ftabid-70%2F&amp;psig=AFQjCNGqbZ1nPZLs2bAi8PjOwIcMaiu24w&amp;ust=15010575125437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i67uGjgaTVAhWFWxQKHSwBBHAQjRwIBw&amp;url=https%3A%2F%2Fwww.gva.ch%2Fen%2Fdesktopdefault.aspx%2Ftabid-70%2F&amp;psig=AFQjCNGqbZ1nPZLs2bAi8PjOwIcMaiu24w&amp;ust=150105751254371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i67uGjgaTVAhWFWxQKHSwBBHAQjRwIBw&amp;url=https%3A%2F%2Fwww.gva.ch%2Fen%2Fdesktopdefault.aspx%2Ftabid-70%2F&amp;psig=AFQjCNGqbZ1nPZLs2bAi8PjOwIcMaiu24w&amp;ust=15010575125437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827088" y="333375"/>
            <a:ext cx="7777162" cy="522288"/>
          </a:xfrm>
          <a:prstGeom prst="rect">
            <a:avLst/>
          </a:prstGeom>
          <a:solidFill>
            <a:srgbClr val="FFFF00"/>
          </a:solidFill>
          <a:ln w="2857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C’est possible de faire du ski en France ?</a:t>
            </a:r>
          </a:p>
        </p:txBody>
      </p:sp>
      <p:sp>
        <p:nvSpPr>
          <p:cNvPr id="3076" name="Content Placeholder 5"/>
          <p:cNvSpPr>
            <a:spLocks noGrp="1"/>
          </p:cNvSpPr>
          <p:nvPr>
            <p:ph idx="1"/>
          </p:nvPr>
        </p:nvSpPr>
        <p:spPr/>
        <p:txBody>
          <a:bodyPr/>
          <a:lstStyle/>
          <a:p>
            <a:pPr eaLnBrk="1" hangingPunct="1">
              <a:buFont typeface="Arial" panose="020B0604020202020204" pitchFamily="34" charset="0"/>
              <a:buNone/>
            </a:pPr>
            <a:r>
              <a:rPr lang="en-GB" altLang="en-US" smtClean="0"/>
              <a:t>Regardez la carte et notez les montagnes.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r="52209"/>
          <a:stretch>
            <a:fillRect/>
          </a:stretch>
        </p:blipFill>
        <p:spPr bwMode="auto">
          <a:xfrm>
            <a:off x="4673600" y="547688"/>
            <a:ext cx="24876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b="4694"/>
          <a:stretch>
            <a:fillRect/>
          </a:stretch>
        </p:blipFill>
        <p:spPr bwMode="auto">
          <a:xfrm>
            <a:off x="34925" y="547688"/>
            <a:ext cx="20161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555625"/>
            <a:ext cx="210978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noChangeArrowheads="1"/>
          </p:cNvPicPr>
          <p:nvPr/>
        </p:nvPicPr>
        <p:blipFill>
          <a:blip r:embed="rId6">
            <a:extLst>
              <a:ext uri="{28A0092B-C50C-407E-A947-70E740481C1C}">
                <a14:useLocalDpi xmlns:a14="http://schemas.microsoft.com/office/drawing/2010/main" val="0"/>
              </a:ext>
            </a:extLst>
          </a:blip>
          <a:srcRect l="19569" r="14218"/>
          <a:stretch>
            <a:fillRect/>
          </a:stretch>
        </p:blipFill>
        <p:spPr bwMode="auto">
          <a:xfrm>
            <a:off x="2051050" y="555625"/>
            <a:ext cx="26225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107950" y="547688"/>
            <a:ext cx="9359900" cy="79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7950" y="3492500"/>
            <a:ext cx="9359900" cy="79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50" y="569913"/>
            <a:ext cx="6350" cy="2930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46288" y="549275"/>
            <a:ext cx="4762" cy="2930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38675" y="549275"/>
            <a:ext cx="4763" cy="2930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5163" y="549275"/>
            <a:ext cx="4762" cy="2930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102725" y="549275"/>
            <a:ext cx="6350" cy="2930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179388" y="3860800"/>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Quel numéro est la piste très facile ?</a:t>
            </a:r>
          </a:p>
        </p:txBody>
      </p:sp>
      <p:sp>
        <p:nvSpPr>
          <p:cNvPr id="12" name="TextBox 11"/>
          <p:cNvSpPr txBox="1">
            <a:spLocks noChangeArrowheads="1"/>
          </p:cNvSpPr>
          <p:nvPr/>
        </p:nvSpPr>
        <p:spPr bwMode="auto">
          <a:xfrm>
            <a:off x="7596188" y="3860800"/>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13</a:t>
            </a:r>
          </a:p>
        </p:txBody>
      </p:sp>
      <p:sp>
        <p:nvSpPr>
          <p:cNvPr id="27" name="TextBox 26"/>
          <p:cNvSpPr txBox="1">
            <a:spLocks noChangeArrowheads="1"/>
          </p:cNvSpPr>
          <p:nvPr/>
        </p:nvSpPr>
        <p:spPr bwMode="auto">
          <a:xfrm>
            <a:off x="323850" y="4418013"/>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Quel numéro est la piste très difficile ?</a:t>
            </a:r>
          </a:p>
        </p:txBody>
      </p:sp>
      <p:sp>
        <p:nvSpPr>
          <p:cNvPr id="28" name="TextBox 27"/>
          <p:cNvSpPr txBox="1">
            <a:spLocks noChangeArrowheads="1"/>
          </p:cNvSpPr>
          <p:nvPr/>
        </p:nvSpPr>
        <p:spPr bwMode="auto">
          <a:xfrm>
            <a:off x="7596188" y="4418013"/>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15</a:t>
            </a:r>
          </a:p>
        </p:txBody>
      </p:sp>
      <p:sp>
        <p:nvSpPr>
          <p:cNvPr id="29" name="TextBox 28"/>
          <p:cNvSpPr txBox="1">
            <a:spLocks noChangeArrowheads="1"/>
          </p:cNvSpPr>
          <p:nvPr/>
        </p:nvSpPr>
        <p:spPr bwMode="auto">
          <a:xfrm>
            <a:off x="323850" y="5013325"/>
            <a:ext cx="7343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Quel numéro est la piste difficile ?</a:t>
            </a:r>
          </a:p>
        </p:txBody>
      </p:sp>
      <p:sp>
        <p:nvSpPr>
          <p:cNvPr id="30" name="TextBox 29"/>
          <p:cNvSpPr txBox="1">
            <a:spLocks noChangeArrowheads="1"/>
          </p:cNvSpPr>
          <p:nvPr/>
        </p:nvSpPr>
        <p:spPr bwMode="auto">
          <a:xfrm>
            <a:off x="7596188" y="4994275"/>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8</a:t>
            </a:r>
          </a:p>
        </p:txBody>
      </p:sp>
      <p:sp>
        <p:nvSpPr>
          <p:cNvPr id="31" name="TextBox 30"/>
          <p:cNvSpPr txBox="1">
            <a:spLocks noChangeArrowheads="1"/>
          </p:cNvSpPr>
          <p:nvPr/>
        </p:nvSpPr>
        <p:spPr bwMode="auto">
          <a:xfrm>
            <a:off x="323850" y="5570538"/>
            <a:ext cx="7343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Quel numéro est la piste facile ?</a:t>
            </a:r>
          </a:p>
        </p:txBody>
      </p:sp>
      <p:sp>
        <p:nvSpPr>
          <p:cNvPr id="32" name="TextBox 31"/>
          <p:cNvSpPr txBox="1">
            <a:spLocks noChangeArrowheads="1"/>
          </p:cNvSpPr>
          <p:nvPr/>
        </p:nvSpPr>
        <p:spPr bwMode="auto">
          <a:xfrm>
            <a:off x="7596188" y="5570538"/>
            <a:ext cx="86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2" grpId="0"/>
      <p:bldP spid="12" grpId="1"/>
      <p:bldP spid="27" grpId="0"/>
      <p:bldP spid="27" grpId="1"/>
      <p:bldP spid="28" grpId="0"/>
      <p:bldP spid="28" grpId="1"/>
      <p:bldP spid="29" grpId="0"/>
      <p:bldP spid="29" grpId="1"/>
      <p:bldP spid="30" grpId="0"/>
      <p:bldP spid="30" grpId="1"/>
      <p:bldP spid="31" grpId="0"/>
      <p:bldP spid="31" grpId="1"/>
      <p:bldP spid="32" grpId="0"/>
      <p:bldP spid="3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1113" y="115888"/>
            <a:ext cx="919162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L’équipement de ski</a:t>
            </a:r>
            <a:r>
              <a:rPr lang="en-GB" altLang="en-US" sz="2000">
                <a:latin typeface="Segoe Print" panose="02000600000000000000" pitchFamily="2" charset="0"/>
              </a:rPr>
              <a:t>: c’est important d’être bien équipé : des skis</a:t>
            </a:r>
            <a:r>
              <a:rPr lang="es-ES" altLang="en-US" sz="2000">
                <a:latin typeface="Segoe Print" panose="02000600000000000000" pitchFamily="2" charset="0"/>
              </a:rPr>
              <a:t>, des chaussures, des gants, un bon pantalon, un masque et un anorak, et un casque pour le ski ou le snowboard etc.</a:t>
            </a:r>
            <a:endParaRPr lang="en-GB" altLang="en-US" sz="2000">
              <a:latin typeface="Segoe Print" panose="02000600000000000000" pitchFamily="2" charset="0"/>
            </a:endParaRPr>
          </a:p>
        </p:txBody>
      </p:sp>
      <p:pic>
        <p:nvPicPr>
          <p:cNvPr id="19459" name="Picture 4" descr="http://offerum.s3.amazonaws.com/images/thumbnails/112924/1ff37621865d5f13ee2a4d0674a3e48a.jpg"/>
          <p:cNvPicPr>
            <a:picLocks noChangeAspect="1" noChangeArrowheads="1"/>
          </p:cNvPicPr>
          <p:nvPr/>
        </p:nvPicPr>
        <p:blipFill>
          <a:blip r:embed="rId3">
            <a:extLst>
              <a:ext uri="{28A0092B-C50C-407E-A947-70E740481C1C}">
                <a14:useLocalDpi xmlns:a14="http://schemas.microsoft.com/office/drawing/2010/main" val="0"/>
              </a:ext>
            </a:extLst>
          </a:blip>
          <a:srcRect t="3374"/>
          <a:stretch>
            <a:fillRect/>
          </a:stretch>
        </p:blipFill>
        <p:spPr bwMode="auto">
          <a:xfrm>
            <a:off x="0" y="1096963"/>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79388" y="6000750"/>
            <a:ext cx="18716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les skis</a:t>
            </a:r>
          </a:p>
        </p:txBody>
      </p:sp>
      <p:sp>
        <p:nvSpPr>
          <p:cNvPr id="10" name="TextBox 9"/>
          <p:cNvSpPr txBox="1">
            <a:spLocks noChangeArrowheads="1"/>
          </p:cNvSpPr>
          <p:nvPr/>
        </p:nvSpPr>
        <p:spPr bwMode="auto">
          <a:xfrm>
            <a:off x="395288" y="5281613"/>
            <a:ext cx="29527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FF0000"/>
                </a:solidFill>
                <a:latin typeface="Segoe Print" panose="02000600000000000000" pitchFamily="2" charset="0"/>
              </a:rPr>
              <a:t>les chaussures</a:t>
            </a:r>
          </a:p>
        </p:txBody>
      </p:sp>
      <p:sp>
        <p:nvSpPr>
          <p:cNvPr id="11" name="TextBox 10"/>
          <p:cNvSpPr txBox="1">
            <a:spLocks noChangeArrowheads="1"/>
          </p:cNvSpPr>
          <p:nvPr/>
        </p:nvSpPr>
        <p:spPr bwMode="auto">
          <a:xfrm>
            <a:off x="1835150" y="4508500"/>
            <a:ext cx="223202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le pantalon</a:t>
            </a:r>
          </a:p>
        </p:txBody>
      </p:sp>
      <p:sp>
        <p:nvSpPr>
          <p:cNvPr id="12" name="TextBox 11"/>
          <p:cNvSpPr txBox="1">
            <a:spLocks noChangeArrowheads="1"/>
          </p:cNvSpPr>
          <p:nvPr/>
        </p:nvSpPr>
        <p:spPr bwMode="auto">
          <a:xfrm>
            <a:off x="1403350" y="3768725"/>
            <a:ext cx="25209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l’anorak</a:t>
            </a:r>
          </a:p>
        </p:txBody>
      </p:sp>
      <p:sp>
        <p:nvSpPr>
          <p:cNvPr id="13" name="TextBox 12"/>
          <p:cNvSpPr txBox="1">
            <a:spLocks noChangeArrowheads="1"/>
          </p:cNvSpPr>
          <p:nvPr/>
        </p:nvSpPr>
        <p:spPr bwMode="auto">
          <a:xfrm>
            <a:off x="3851275" y="1281113"/>
            <a:ext cx="18002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le casque</a:t>
            </a:r>
          </a:p>
        </p:txBody>
      </p:sp>
      <p:sp>
        <p:nvSpPr>
          <p:cNvPr id="14" name="TextBox 13"/>
          <p:cNvSpPr txBox="1">
            <a:spLocks noChangeArrowheads="1"/>
          </p:cNvSpPr>
          <p:nvPr/>
        </p:nvSpPr>
        <p:spPr bwMode="auto">
          <a:xfrm>
            <a:off x="5508625" y="2203450"/>
            <a:ext cx="33845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la masque</a:t>
            </a:r>
          </a:p>
        </p:txBody>
      </p:sp>
      <p:sp>
        <p:nvSpPr>
          <p:cNvPr id="15" name="TextBox 14"/>
          <p:cNvSpPr txBox="1">
            <a:spLocks noChangeArrowheads="1"/>
          </p:cNvSpPr>
          <p:nvPr/>
        </p:nvSpPr>
        <p:spPr bwMode="auto">
          <a:xfrm>
            <a:off x="6011863" y="3697288"/>
            <a:ext cx="230505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chemeClr val="tx2"/>
                </a:solidFill>
                <a:latin typeface="Segoe Print" panose="02000600000000000000" pitchFamily="2" charset="0"/>
              </a:rPr>
              <a:t>les gants</a:t>
            </a:r>
          </a:p>
        </p:txBody>
      </p:sp>
      <p:cxnSp>
        <p:nvCxnSpPr>
          <p:cNvPr id="9" name="Straight Arrow Connector 8"/>
          <p:cNvCxnSpPr/>
          <p:nvPr/>
        </p:nvCxnSpPr>
        <p:spPr>
          <a:xfrm>
            <a:off x="2209800" y="6229350"/>
            <a:ext cx="1049338"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25675" y="6092825"/>
            <a:ext cx="762000" cy="136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16238" y="5581650"/>
            <a:ext cx="1800225" cy="511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32113" y="5583238"/>
            <a:ext cx="1495425" cy="25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67175" y="4768850"/>
            <a:ext cx="8651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24300" y="4005263"/>
            <a:ext cx="863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84700" y="1758950"/>
            <a:ext cx="131763" cy="354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1"/>
          </p:cNvCxnSpPr>
          <p:nvPr/>
        </p:nvCxnSpPr>
        <p:spPr>
          <a:xfrm flipH="1" flipV="1">
            <a:off x="4859338" y="2420938"/>
            <a:ext cx="649287" cy="44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1"/>
          </p:cNvCxnSpPr>
          <p:nvPr/>
        </p:nvCxnSpPr>
        <p:spPr>
          <a:xfrm flipH="1">
            <a:off x="5508625" y="3959225"/>
            <a:ext cx="5032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79375" y="115888"/>
            <a:ext cx="900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Tu sais faire du ski?</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89138"/>
            <a:ext cx="3768725"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3097212"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4925" y="1198563"/>
            <a:ext cx="6049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Oui je sais faire du ski.</a:t>
            </a:r>
          </a:p>
        </p:txBody>
      </p:sp>
      <p:sp>
        <p:nvSpPr>
          <p:cNvPr id="8" name="TextBox 7"/>
          <p:cNvSpPr txBox="1">
            <a:spLocks noChangeArrowheads="1"/>
          </p:cNvSpPr>
          <p:nvPr/>
        </p:nvSpPr>
        <p:spPr bwMode="auto">
          <a:xfrm>
            <a:off x="2268538" y="5732463"/>
            <a:ext cx="6840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Non, je ne sais pas faire du ski.</a:t>
            </a:r>
          </a:p>
        </p:txBody>
      </p:sp>
      <p:pic>
        <p:nvPicPr>
          <p:cNvPr id="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1916113"/>
            <a:ext cx="12239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clker.com/cliparts/1/1/9/2/12065738771352376078Arnoud999_Right_or_wrong_5.svg.med.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1175" y="20542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9375" y="115888"/>
            <a:ext cx="900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Tu sais jouer au golf?</a:t>
            </a:r>
          </a:p>
        </p:txBody>
      </p:sp>
      <p:sp>
        <p:nvSpPr>
          <p:cNvPr id="3" name="TextBox 2"/>
          <p:cNvSpPr txBox="1">
            <a:spLocks noChangeArrowheads="1"/>
          </p:cNvSpPr>
          <p:nvPr/>
        </p:nvSpPr>
        <p:spPr bwMode="auto">
          <a:xfrm>
            <a:off x="323850" y="1052513"/>
            <a:ext cx="6049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Oui je sais jouer au golf.</a:t>
            </a:r>
          </a:p>
        </p:txBody>
      </p:sp>
      <p:sp>
        <p:nvSpPr>
          <p:cNvPr id="4" name="TextBox 3"/>
          <p:cNvSpPr txBox="1">
            <a:spLocks noChangeArrowheads="1"/>
          </p:cNvSpPr>
          <p:nvPr/>
        </p:nvSpPr>
        <p:spPr bwMode="auto">
          <a:xfrm>
            <a:off x="1908175" y="5657850"/>
            <a:ext cx="676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Non je ne sais pas jouer au golf.</a:t>
            </a: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1916113"/>
            <a:ext cx="12239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s://encrypted-tbn1.gstatic.com/images?q=tbn:ANd9GcST5RZSffFFDdSo0mKI1oaLYGmfLMPfdPGUzdYzdnUfsVuKkaWv"/>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1989138"/>
            <a:ext cx="269716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997200"/>
            <a:ext cx="12192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957388"/>
            <a:ext cx="2303462"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clker.com/cliparts/1/1/9/2/12065738771352376078Arnoud999_Right_or_wrong_5.svg.me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1175" y="20542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9375" y="115888"/>
            <a:ext cx="900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Tu sais faire de la musculation?</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34147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1916113"/>
            <a:ext cx="12239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2084388"/>
            <a:ext cx="2151063"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clker.com/cliparts/1/1/9/2/12065738771352376078Arnoud999_Right_or_wrong_5.svg.med.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236696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900113" y="5229225"/>
            <a:ext cx="655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Oui je sais faire de</a:t>
            </a:r>
          </a:p>
          <a:p>
            <a:pPr algn="ctr" eaLnBrk="1" hangingPunct="1">
              <a:spcBef>
                <a:spcPct val="0"/>
              </a:spcBef>
              <a:buFontTx/>
              <a:buNone/>
            </a:pPr>
            <a:r>
              <a:rPr lang="en-GB" altLang="en-US" sz="3600" b="1">
                <a:latin typeface="Segoe Script" panose="020B0504020000000003" pitchFamily="34" charset="0"/>
              </a:rPr>
              <a:t>la  musculation</a:t>
            </a:r>
          </a:p>
        </p:txBody>
      </p:sp>
      <p:sp>
        <p:nvSpPr>
          <p:cNvPr id="13" name="TextBox 12"/>
          <p:cNvSpPr txBox="1">
            <a:spLocks noChangeArrowheads="1"/>
          </p:cNvSpPr>
          <p:nvPr/>
        </p:nvSpPr>
        <p:spPr bwMode="auto">
          <a:xfrm>
            <a:off x="1258888" y="836613"/>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Non je ne sais pas faire de</a:t>
            </a:r>
          </a:p>
          <a:p>
            <a:pPr algn="ctr" eaLnBrk="1" hangingPunct="1">
              <a:spcBef>
                <a:spcPct val="0"/>
              </a:spcBef>
              <a:buFontTx/>
              <a:buNone/>
            </a:pPr>
            <a:r>
              <a:rPr lang="en-GB" altLang="en-US" sz="3600" b="1">
                <a:latin typeface="Segoe Script" panose="020B0504020000000003" pitchFamily="34" charset="0"/>
              </a:rPr>
              <a:t>la musculation</a:t>
            </a:r>
          </a:p>
        </p:txBody>
      </p:sp>
      <p:pic>
        <p:nvPicPr>
          <p:cNvPr id="18442" name="Picture 10" descr="https://encrypted-tbn1.gstatic.com/images?q=tbn:ANd9GcR-87R7wJCaQkoOhkb2XBns43cGMVknbSY7VK1p5_hZtO5Ty6A49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5088" y="2032000"/>
            <a:ext cx="39179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250825" y="765175"/>
            <a:ext cx="4968875" cy="1192213"/>
          </a:xfrm>
          <a:prstGeom prst="wedgeRoundRectCallout">
            <a:avLst>
              <a:gd name="adj1" fmla="val -46949"/>
              <a:gd name="adj2" fmla="val 706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a:solidFill>
                  <a:schemeClr val="tx1"/>
                </a:solidFill>
                <a:latin typeface="Segoe Print" panose="02000600000000000000" pitchFamily="2" charset="0"/>
              </a:rPr>
              <a:t>1. Je sais faire de </a:t>
            </a:r>
            <a:r>
              <a:rPr lang="en-GB" sz="2400" dirty="0" err="1">
                <a:solidFill>
                  <a:schemeClr val="tx1"/>
                </a:solidFill>
                <a:latin typeface="Segoe Print" panose="02000600000000000000" pitchFamily="2" charset="0"/>
              </a:rPr>
              <a:t>l’équitation</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J’ai</a:t>
            </a:r>
            <a:r>
              <a:rPr lang="en-GB" sz="2400" dirty="0">
                <a:solidFill>
                  <a:schemeClr val="tx1"/>
                </a:solidFill>
                <a:latin typeface="Segoe Print" panose="02000600000000000000" pitchFamily="2" charset="0"/>
              </a:rPr>
              <a:t> un cheval qui </a:t>
            </a:r>
            <a:r>
              <a:rPr lang="en-GB" sz="2400" dirty="0" err="1">
                <a:solidFill>
                  <a:schemeClr val="tx1"/>
                </a:solidFill>
                <a:latin typeface="Segoe Print" panose="02000600000000000000" pitchFamily="2" charset="0"/>
              </a:rPr>
              <a:t>s’appelle</a:t>
            </a:r>
            <a:r>
              <a:rPr lang="en-GB" sz="2400" dirty="0">
                <a:solidFill>
                  <a:schemeClr val="tx1"/>
                </a:solidFill>
                <a:latin typeface="Segoe Print" panose="02000600000000000000" pitchFamily="2" charset="0"/>
              </a:rPr>
              <a:t> William.</a:t>
            </a:r>
            <a:endParaRPr lang="en-GB" dirty="0">
              <a:solidFill>
                <a:schemeClr val="tx1"/>
              </a:solidFill>
            </a:endParaRP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r="8601"/>
          <a:stretch>
            <a:fillRect/>
          </a:stretch>
        </p:blipFill>
        <p:spPr bwMode="auto">
          <a:xfrm>
            <a:off x="7173913" y="3357563"/>
            <a:ext cx="18621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0" y="4292600"/>
            <a:ext cx="5364163" cy="2376488"/>
          </a:xfrm>
          <a:prstGeom prst="wedgeRoundRectCallout">
            <a:avLst>
              <a:gd name="adj1" fmla="val -46949"/>
              <a:gd name="adj2" fmla="val 706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a:solidFill>
                  <a:schemeClr val="tx1"/>
                </a:solidFill>
                <a:latin typeface="Segoe Print" panose="02000600000000000000" pitchFamily="2" charset="0"/>
              </a:rPr>
              <a:t>3. Je ne sais pas </a:t>
            </a:r>
            <a:r>
              <a:rPr lang="en-GB" sz="2400" dirty="0" err="1">
                <a:solidFill>
                  <a:schemeClr val="tx1"/>
                </a:solidFill>
                <a:latin typeface="Segoe Print" panose="02000600000000000000" pitchFamily="2" charset="0"/>
              </a:rPr>
              <a:t>jouer</a:t>
            </a:r>
            <a:r>
              <a:rPr lang="en-GB" sz="2400" dirty="0">
                <a:solidFill>
                  <a:schemeClr val="tx1"/>
                </a:solidFill>
                <a:latin typeface="Segoe Print" panose="02000600000000000000" pitchFamily="2" charset="0"/>
              </a:rPr>
              <a:t> au golf. Je </a:t>
            </a:r>
            <a:r>
              <a:rPr lang="en-GB" sz="2400" dirty="0" err="1">
                <a:solidFill>
                  <a:schemeClr val="tx1"/>
                </a:solidFill>
                <a:latin typeface="Segoe Print" panose="02000600000000000000" pitchFamily="2" charset="0"/>
              </a:rPr>
              <a:t>pense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que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c’est</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très</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difficile</a:t>
            </a:r>
            <a:r>
              <a:rPr lang="en-GB" sz="2400" dirty="0">
                <a:solidFill>
                  <a:schemeClr val="tx1"/>
                </a:solidFill>
                <a:latin typeface="Segoe Print" panose="02000600000000000000" pitchFamily="2" charset="0"/>
              </a:rPr>
              <a:t>. Je </a:t>
            </a:r>
            <a:r>
              <a:rPr lang="en-GB" sz="2400" dirty="0" err="1">
                <a:solidFill>
                  <a:schemeClr val="tx1"/>
                </a:solidFill>
                <a:latin typeface="Segoe Print" panose="02000600000000000000" pitchFamily="2" charset="0"/>
              </a:rPr>
              <a:t>préfère</a:t>
            </a:r>
            <a:r>
              <a:rPr lang="en-GB" sz="2400" dirty="0">
                <a:solidFill>
                  <a:schemeClr val="tx1"/>
                </a:solidFill>
                <a:latin typeface="Segoe Print" panose="02000600000000000000" pitchFamily="2" charset="0"/>
              </a:rPr>
              <a:t> faire de </a:t>
            </a:r>
            <a:r>
              <a:rPr lang="en-GB" sz="2400" dirty="0" err="1">
                <a:solidFill>
                  <a:schemeClr val="tx1"/>
                </a:solidFill>
                <a:latin typeface="Segoe Print" panose="02000600000000000000" pitchFamily="2" charset="0"/>
              </a:rPr>
              <a:t>l’escrime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parce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que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c’est</a:t>
            </a:r>
            <a:r>
              <a:rPr lang="en-GB" sz="2400" dirty="0">
                <a:solidFill>
                  <a:schemeClr val="tx1"/>
                </a:solidFill>
                <a:latin typeface="Segoe Print" panose="02000600000000000000" pitchFamily="2" charset="0"/>
              </a:rPr>
              <a:t> formidable.</a:t>
            </a:r>
            <a:endParaRPr lang="en-GB" dirty="0">
              <a:solidFill>
                <a:schemeClr val="tx1"/>
              </a:solidFill>
            </a:endParaRPr>
          </a:p>
        </p:txBody>
      </p:sp>
      <p:pic>
        <p:nvPicPr>
          <p:cNvPr id="2765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2027">
            <a:off x="5180013" y="1768475"/>
            <a:ext cx="2962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926"/>
          <a:stretch>
            <a:fillRect/>
          </a:stretch>
        </p:blipFill>
        <p:spPr bwMode="auto">
          <a:xfrm>
            <a:off x="7637463" y="622300"/>
            <a:ext cx="15430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250825" y="2276475"/>
            <a:ext cx="4968875" cy="1873250"/>
          </a:xfrm>
          <a:prstGeom prst="wedgeRoundRectCallout">
            <a:avLst>
              <a:gd name="adj1" fmla="val -46949"/>
              <a:gd name="adj2" fmla="val 706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400" dirty="0">
                <a:solidFill>
                  <a:schemeClr val="tx1"/>
                </a:solidFill>
                <a:latin typeface="Segoe Print" panose="02000600000000000000" pitchFamily="2" charset="0"/>
              </a:rPr>
              <a:t>2. Je ne sais pas faire de </a:t>
            </a:r>
            <a:r>
              <a:rPr lang="en-GB" sz="2400" dirty="0" err="1">
                <a:solidFill>
                  <a:schemeClr val="tx1"/>
                </a:solidFill>
                <a:latin typeface="Segoe Print" panose="02000600000000000000" pitchFamily="2" charset="0"/>
              </a:rPr>
              <a:t>l’escrime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mais</a:t>
            </a:r>
            <a:r>
              <a:rPr lang="en-GB" sz="2400" dirty="0">
                <a:solidFill>
                  <a:schemeClr val="tx1"/>
                </a:solidFill>
                <a:latin typeface="Segoe Print" panose="02000600000000000000" pitchFamily="2" charset="0"/>
              </a:rPr>
              <a:t> je sais </a:t>
            </a:r>
            <a:r>
              <a:rPr lang="en-GB" sz="2400" dirty="0" err="1">
                <a:solidFill>
                  <a:schemeClr val="tx1"/>
                </a:solidFill>
                <a:latin typeface="Segoe Print" panose="02000600000000000000" pitchFamily="2" charset="0"/>
              </a:rPr>
              <a:t>ramer</a:t>
            </a:r>
            <a:r>
              <a:rPr lang="en-GB" sz="2400" dirty="0">
                <a:solidFill>
                  <a:schemeClr val="tx1"/>
                </a:solidFill>
                <a:latin typeface="Segoe Print" panose="02000600000000000000" pitchFamily="2" charset="0"/>
              </a:rPr>
              <a:t>. La </a:t>
            </a:r>
            <a:r>
              <a:rPr lang="en-GB" sz="2400" dirty="0" err="1">
                <a:solidFill>
                  <a:schemeClr val="tx1"/>
                </a:solidFill>
                <a:latin typeface="Segoe Print" panose="02000600000000000000" pitchFamily="2" charset="0"/>
              </a:rPr>
              <a:t>rame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est</a:t>
            </a:r>
            <a:r>
              <a:rPr lang="en-GB" sz="2400" dirty="0">
                <a:solidFill>
                  <a:schemeClr val="tx1"/>
                </a:solidFill>
                <a:latin typeface="Segoe Print" panose="02000600000000000000" pitchFamily="2" charset="0"/>
              </a:rPr>
              <a:t> mon sport </a:t>
            </a:r>
            <a:r>
              <a:rPr lang="en-GB" sz="2400" dirty="0" err="1">
                <a:solidFill>
                  <a:schemeClr val="tx1"/>
                </a:solidFill>
                <a:latin typeface="Segoe Print" panose="02000600000000000000" pitchFamily="2" charset="0"/>
              </a:rPr>
              <a:t>favori</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mais</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aussi</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j’aime</a:t>
            </a:r>
            <a:r>
              <a:rPr lang="en-GB" sz="2400" dirty="0">
                <a:solidFill>
                  <a:schemeClr val="tx1"/>
                </a:solidFill>
                <a:latin typeface="Segoe Print" panose="02000600000000000000" pitchFamily="2" charset="0"/>
              </a:rPr>
              <a:t> </a:t>
            </a:r>
            <a:r>
              <a:rPr lang="en-GB" sz="2400" dirty="0" err="1">
                <a:solidFill>
                  <a:schemeClr val="tx1"/>
                </a:solidFill>
                <a:latin typeface="Segoe Print" panose="02000600000000000000" pitchFamily="2" charset="0"/>
              </a:rPr>
              <a:t>jouer</a:t>
            </a:r>
            <a:r>
              <a:rPr lang="en-GB" sz="2400" dirty="0">
                <a:solidFill>
                  <a:schemeClr val="tx1"/>
                </a:solidFill>
                <a:latin typeface="Segoe Print" panose="02000600000000000000" pitchFamily="2" charset="0"/>
              </a:rPr>
              <a:t> au football.</a:t>
            </a:r>
            <a:endParaRPr lang="en-GB" dirty="0">
              <a:solidFill>
                <a:schemeClr val="tx1"/>
              </a:solidFill>
            </a:endParaRPr>
          </a:p>
        </p:txBody>
      </p:sp>
      <p:pic>
        <p:nvPicPr>
          <p:cNvPr id="27656"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2413" y="4981575"/>
            <a:ext cx="24796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3"/>
          <p:cNvSpPr txBox="1">
            <a:spLocks noChangeArrowheads="1"/>
          </p:cNvSpPr>
          <p:nvPr/>
        </p:nvSpPr>
        <p:spPr bwMode="auto">
          <a:xfrm>
            <a:off x="7380288" y="1033463"/>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a</a:t>
            </a:r>
            <a:r>
              <a:rPr lang="en-GB" altLang="en-US" sz="1800"/>
              <a:t>. </a:t>
            </a:r>
          </a:p>
        </p:txBody>
      </p:sp>
      <p:sp>
        <p:nvSpPr>
          <p:cNvPr id="27658" name="TextBox 10"/>
          <p:cNvSpPr txBox="1">
            <a:spLocks noChangeArrowheads="1"/>
          </p:cNvSpPr>
          <p:nvPr/>
        </p:nvSpPr>
        <p:spPr bwMode="auto">
          <a:xfrm>
            <a:off x="5795963" y="2833688"/>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b</a:t>
            </a:r>
            <a:r>
              <a:rPr lang="en-GB" altLang="en-US" sz="1800"/>
              <a:t>. </a:t>
            </a:r>
          </a:p>
        </p:txBody>
      </p:sp>
      <p:sp>
        <p:nvSpPr>
          <p:cNvPr id="27659" name="TextBox 11"/>
          <p:cNvSpPr txBox="1">
            <a:spLocks noChangeArrowheads="1"/>
          </p:cNvSpPr>
          <p:nvPr/>
        </p:nvSpPr>
        <p:spPr bwMode="auto">
          <a:xfrm>
            <a:off x="6732588" y="4057650"/>
            <a:ext cx="50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c</a:t>
            </a:r>
            <a:r>
              <a:rPr lang="en-GB" altLang="en-US" sz="1800"/>
              <a:t>. </a:t>
            </a:r>
          </a:p>
        </p:txBody>
      </p:sp>
      <p:sp>
        <p:nvSpPr>
          <p:cNvPr id="27660" name="TextBox 12"/>
          <p:cNvSpPr txBox="1">
            <a:spLocks noChangeArrowheads="1"/>
          </p:cNvSpPr>
          <p:nvPr/>
        </p:nvSpPr>
        <p:spPr bwMode="auto">
          <a:xfrm>
            <a:off x="5795963" y="4887913"/>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Segoe Print" panose="02000600000000000000" pitchFamily="2" charset="0"/>
              </a:rPr>
              <a:t>d</a:t>
            </a:r>
            <a:r>
              <a:rPr lang="en-GB" altLang="en-US" sz="1800"/>
              <a:t>. </a:t>
            </a:r>
          </a:p>
        </p:txBody>
      </p:sp>
      <p:sp>
        <p:nvSpPr>
          <p:cNvPr id="27661" name="TextBox 13"/>
          <p:cNvSpPr txBox="1">
            <a:spLocks noChangeArrowheads="1"/>
          </p:cNvSpPr>
          <p:nvPr/>
        </p:nvSpPr>
        <p:spPr bwMode="auto">
          <a:xfrm>
            <a:off x="34925" y="44450"/>
            <a:ext cx="9001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b="1">
                <a:latin typeface="Segoe Script" panose="020B0504020000000003" pitchFamily="34" charset="0"/>
              </a:rPr>
              <a:t>Reliez </a:t>
            </a:r>
            <a:r>
              <a:rPr lang="en-GB" altLang="en-US" sz="3600" b="1" u="sng">
                <a:latin typeface="Segoe Script" panose="020B0504020000000003" pitchFamily="34" charset="0"/>
              </a:rPr>
              <a:t>les phrases </a:t>
            </a:r>
            <a:r>
              <a:rPr lang="en-GB" altLang="en-US" sz="3600" b="1">
                <a:latin typeface="Segoe Script" panose="020B0504020000000003" pitchFamily="34" charset="0"/>
              </a:rPr>
              <a:t>avec </a:t>
            </a:r>
            <a:r>
              <a:rPr lang="en-GB" altLang="en-US" sz="3600" b="1" u="sng">
                <a:latin typeface="Segoe Script" panose="020B0504020000000003" pitchFamily="34" charset="0"/>
              </a:rPr>
              <a:t>les images</a:t>
            </a:r>
            <a:r>
              <a:rPr lang="en-GB" altLang="en-US" sz="3600" b="1">
                <a:latin typeface="Segoe Script" panose="020B0504020000000003" pitchFamily="34" charset="0"/>
              </a:rPr>
              <a:t>.</a:t>
            </a:r>
          </a:p>
        </p:txBody>
      </p:sp>
      <p:pic>
        <p:nvPicPr>
          <p:cNvPr id="27662"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8213" y="21193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5775" y="4887913"/>
            <a:ext cx="7143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46466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549525"/>
            <a:ext cx="295275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492125"/>
            <a:ext cx="2881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80988"/>
            <a:ext cx="3454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3" y="492125"/>
            <a:ext cx="28670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88" y="4814888"/>
            <a:ext cx="19589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63" y="2557463"/>
            <a:ext cx="2867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4767263"/>
            <a:ext cx="28813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9688" y="2654300"/>
            <a:ext cx="23590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9013" y="4733925"/>
            <a:ext cx="288131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79512" y="476671"/>
          <a:ext cx="8794170" cy="6336705"/>
        </p:xfrm>
        <a:graphic>
          <a:graphicData uri="http://schemas.openxmlformats.org/drawingml/2006/table">
            <a:tbl>
              <a:tblPr firstRow="1" bandRow="1">
                <a:tableStyleId>{5940675A-B579-460E-94D1-54222C63F5DA}</a:tableStyleId>
              </a:tblPr>
              <a:tblGrid>
                <a:gridCol w="2931390">
                  <a:extLst>
                    <a:ext uri="{9D8B030D-6E8A-4147-A177-3AD203B41FA5}">
                      <a16:colId xmlns:a16="http://schemas.microsoft.com/office/drawing/2014/main" xmlns="" val="20000"/>
                    </a:ext>
                  </a:extLst>
                </a:gridCol>
                <a:gridCol w="2931390">
                  <a:extLst>
                    <a:ext uri="{9D8B030D-6E8A-4147-A177-3AD203B41FA5}">
                      <a16:colId xmlns:a16="http://schemas.microsoft.com/office/drawing/2014/main" xmlns="" val="20001"/>
                    </a:ext>
                  </a:extLst>
                </a:gridCol>
                <a:gridCol w="2931390">
                  <a:extLst>
                    <a:ext uri="{9D8B030D-6E8A-4147-A177-3AD203B41FA5}">
                      <a16:colId xmlns:a16="http://schemas.microsoft.com/office/drawing/2014/main" xmlns="" val="20002"/>
                    </a:ext>
                  </a:extLst>
                </a:gridCol>
              </a:tblGrid>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9708" name="TextBox 11"/>
          <p:cNvSpPr txBox="1">
            <a:spLocks noChangeArrowheads="1"/>
          </p:cNvSpPr>
          <p:nvPr/>
        </p:nvSpPr>
        <p:spPr bwMode="auto">
          <a:xfrm>
            <a:off x="79375" y="-26988"/>
            <a:ext cx="900112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Jouer ou faire ? </a:t>
            </a:r>
          </a:p>
        </p:txBody>
      </p:sp>
      <p:sp>
        <p:nvSpPr>
          <p:cNvPr id="29709" name="TextBox 2"/>
          <p:cNvSpPr txBox="1">
            <a:spLocks noChangeArrowheads="1"/>
          </p:cNvSpPr>
          <p:nvPr/>
        </p:nvSpPr>
        <p:spPr bwMode="auto">
          <a:xfrm>
            <a:off x="220663" y="20907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a</a:t>
            </a:r>
            <a:endParaRPr lang="en-GB" altLang="en-US" sz="1800">
              <a:latin typeface="Segoe Print" panose="02000600000000000000" pitchFamily="2" charset="0"/>
            </a:endParaRPr>
          </a:p>
        </p:txBody>
      </p:sp>
      <p:sp>
        <p:nvSpPr>
          <p:cNvPr id="29710" name="TextBox 13"/>
          <p:cNvSpPr txBox="1">
            <a:spLocks noChangeArrowheads="1"/>
          </p:cNvSpPr>
          <p:nvPr/>
        </p:nvSpPr>
        <p:spPr bwMode="auto">
          <a:xfrm>
            <a:off x="3146425" y="2087563"/>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b</a:t>
            </a:r>
            <a:endParaRPr lang="en-GB" altLang="en-US" sz="1800">
              <a:latin typeface="Segoe Print" panose="02000600000000000000" pitchFamily="2" charset="0"/>
            </a:endParaRPr>
          </a:p>
        </p:txBody>
      </p:sp>
      <p:sp>
        <p:nvSpPr>
          <p:cNvPr id="29711" name="TextBox 14"/>
          <p:cNvSpPr txBox="1">
            <a:spLocks noChangeArrowheads="1"/>
          </p:cNvSpPr>
          <p:nvPr/>
        </p:nvSpPr>
        <p:spPr bwMode="auto">
          <a:xfrm>
            <a:off x="6081713" y="20907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c</a:t>
            </a:r>
            <a:endParaRPr lang="en-GB" altLang="en-US" sz="1800">
              <a:latin typeface="Segoe Print" panose="02000600000000000000" pitchFamily="2" charset="0"/>
            </a:endParaRPr>
          </a:p>
        </p:txBody>
      </p:sp>
      <p:sp>
        <p:nvSpPr>
          <p:cNvPr id="29712" name="TextBox 15"/>
          <p:cNvSpPr txBox="1">
            <a:spLocks noChangeArrowheads="1"/>
          </p:cNvSpPr>
          <p:nvPr/>
        </p:nvSpPr>
        <p:spPr bwMode="auto">
          <a:xfrm>
            <a:off x="223838" y="4221163"/>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d</a:t>
            </a:r>
          </a:p>
        </p:txBody>
      </p:sp>
      <p:sp>
        <p:nvSpPr>
          <p:cNvPr id="29713" name="TextBox 16"/>
          <p:cNvSpPr txBox="1">
            <a:spLocks noChangeArrowheads="1"/>
          </p:cNvSpPr>
          <p:nvPr/>
        </p:nvSpPr>
        <p:spPr bwMode="auto">
          <a:xfrm>
            <a:off x="3149600" y="421798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e</a:t>
            </a:r>
            <a:endParaRPr lang="en-GB" altLang="en-US" sz="1800">
              <a:latin typeface="Segoe Print" panose="02000600000000000000" pitchFamily="2" charset="0"/>
            </a:endParaRPr>
          </a:p>
        </p:txBody>
      </p:sp>
      <p:sp>
        <p:nvSpPr>
          <p:cNvPr id="29714" name="TextBox 17"/>
          <p:cNvSpPr txBox="1">
            <a:spLocks noChangeArrowheads="1"/>
          </p:cNvSpPr>
          <p:nvPr/>
        </p:nvSpPr>
        <p:spPr bwMode="auto">
          <a:xfrm>
            <a:off x="6084888" y="4191000"/>
            <a:ext cx="390525"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f</a:t>
            </a:r>
            <a:endParaRPr lang="en-GB" altLang="en-US" sz="1800">
              <a:latin typeface="Segoe Print" panose="02000600000000000000" pitchFamily="2" charset="0"/>
            </a:endParaRPr>
          </a:p>
        </p:txBody>
      </p:sp>
      <p:sp>
        <p:nvSpPr>
          <p:cNvPr id="29715" name="TextBox 18"/>
          <p:cNvSpPr txBox="1">
            <a:spLocks noChangeArrowheads="1"/>
          </p:cNvSpPr>
          <p:nvPr/>
        </p:nvSpPr>
        <p:spPr bwMode="auto">
          <a:xfrm>
            <a:off x="222250" y="6310313"/>
            <a:ext cx="388938"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g</a:t>
            </a:r>
          </a:p>
        </p:txBody>
      </p:sp>
      <p:sp>
        <p:nvSpPr>
          <p:cNvPr id="29716" name="TextBox 19"/>
          <p:cNvSpPr txBox="1">
            <a:spLocks noChangeArrowheads="1"/>
          </p:cNvSpPr>
          <p:nvPr/>
        </p:nvSpPr>
        <p:spPr bwMode="auto">
          <a:xfrm>
            <a:off x="3162300" y="63071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h</a:t>
            </a:r>
            <a:endParaRPr lang="en-GB" altLang="en-US" sz="1800">
              <a:latin typeface="Segoe Print" panose="02000600000000000000" pitchFamily="2" charset="0"/>
            </a:endParaRPr>
          </a:p>
        </p:txBody>
      </p:sp>
      <p:sp>
        <p:nvSpPr>
          <p:cNvPr id="29717" name="TextBox 20"/>
          <p:cNvSpPr txBox="1">
            <a:spLocks noChangeArrowheads="1"/>
          </p:cNvSpPr>
          <p:nvPr/>
        </p:nvSpPr>
        <p:spPr bwMode="auto">
          <a:xfrm>
            <a:off x="6081713" y="6386513"/>
            <a:ext cx="39052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Segoe Print" panose="02000600000000000000" pitchFamily="2" charset="0"/>
              </a:rPr>
              <a:t>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549525"/>
            <a:ext cx="295275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492125"/>
            <a:ext cx="2881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80988"/>
            <a:ext cx="3454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3" y="492125"/>
            <a:ext cx="28670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88" y="4814888"/>
            <a:ext cx="19589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63" y="2557463"/>
            <a:ext cx="2867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4767263"/>
            <a:ext cx="28813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9688" y="2654300"/>
            <a:ext cx="23590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9013" y="4733925"/>
            <a:ext cx="288131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79512" y="476671"/>
          <a:ext cx="8794170" cy="6336705"/>
        </p:xfrm>
        <a:graphic>
          <a:graphicData uri="http://schemas.openxmlformats.org/drawingml/2006/table">
            <a:tbl>
              <a:tblPr firstRow="1" bandRow="1">
                <a:tableStyleId>{5940675A-B579-460E-94D1-54222C63F5DA}</a:tableStyleId>
              </a:tblPr>
              <a:tblGrid>
                <a:gridCol w="2931390">
                  <a:extLst>
                    <a:ext uri="{9D8B030D-6E8A-4147-A177-3AD203B41FA5}">
                      <a16:colId xmlns:a16="http://schemas.microsoft.com/office/drawing/2014/main" xmlns="" val="20000"/>
                    </a:ext>
                  </a:extLst>
                </a:gridCol>
                <a:gridCol w="2931390">
                  <a:extLst>
                    <a:ext uri="{9D8B030D-6E8A-4147-A177-3AD203B41FA5}">
                      <a16:colId xmlns:a16="http://schemas.microsoft.com/office/drawing/2014/main" xmlns="" val="20001"/>
                    </a:ext>
                  </a:extLst>
                </a:gridCol>
                <a:gridCol w="2931390">
                  <a:extLst>
                    <a:ext uri="{9D8B030D-6E8A-4147-A177-3AD203B41FA5}">
                      <a16:colId xmlns:a16="http://schemas.microsoft.com/office/drawing/2014/main" xmlns="" val="20002"/>
                    </a:ext>
                  </a:extLst>
                </a:gridCol>
              </a:tblGrid>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1756" name="TextBox 11"/>
          <p:cNvSpPr txBox="1">
            <a:spLocks noChangeArrowheads="1"/>
          </p:cNvSpPr>
          <p:nvPr/>
        </p:nvSpPr>
        <p:spPr bwMode="auto">
          <a:xfrm>
            <a:off x="79375" y="-26988"/>
            <a:ext cx="900112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 Tu sais jouer  / faire quels sports? </a:t>
            </a:r>
          </a:p>
        </p:txBody>
      </p:sp>
      <p:sp>
        <p:nvSpPr>
          <p:cNvPr id="31757" name="TextBox 2"/>
          <p:cNvSpPr txBox="1">
            <a:spLocks noChangeArrowheads="1"/>
          </p:cNvSpPr>
          <p:nvPr/>
        </p:nvSpPr>
        <p:spPr bwMode="auto">
          <a:xfrm>
            <a:off x="220663" y="20907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a</a:t>
            </a:r>
            <a:endParaRPr lang="en-GB" altLang="en-US" sz="1800">
              <a:latin typeface="Segoe Print" panose="02000600000000000000" pitchFamily="2" charset="0"/>
            </a:endParaRPr>
          </a:p>
        </p:txBody>
      </p:sp>
      <p:sp>
        <p:nvSpPr>
          <p:cNvPr id="31758" name="TextBox 13"/>
          <p:cNvSpPr txBox="1">
            <a:spLocks noChangeArrowheads="1"/>
          </p:cNvSpPr>
          <p:nvPr/>
        </p:nvSpPr>
        <p:spPr bwMode="auto">
          <a:xfrm>
            <a:off x="3146425" y="2087563"/>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b</a:t>
            </a:r>
            <a:endParaRPr lang="en-GB" altLang="en-US" sz="1800">
              <a:latin typeface="Segoe Print" panose="02000600000000000000" pitchFamily="2" charset="0"/>
            </a:endParaRPr>
          </a:p>
        </p:txBody>
      </p:sp>
      <p:sp>
        <p:nvSpPr>
          <p:cNvPr id="31759" name="TextBox 14"/>
          <p:cNvSpPr txBox="1">
            <a:spLocks noChangeArrowheads="1"/>
          </p:cNvSpPr>
          <p:nvPr/>
        </p:nvSpPr>
        <p:spPr bwMode="auto">
          <a:xfrm>
            <a:off x="6081713" y="20907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c</a:t>
            </a:r>
            <a:endParaRPr lang="en-GB" altLang="en-US" sz="1800">
              <a:latin typeface="Segoe Print" panose="02000600000000000000" pitchFamily="2" charset="0"/>
            </a:endParaRPr>
          </a:p>
        </p:txBody>
      </p:sp>
      <p:sp>
        <p:nvSpPr>
          <p:cNvPr id="31760" name="TextBox 15"/>
          <p:cNvSpPr txBox="1">
            <a:spLocks noChangeArrowheads="1"/>
          </p:cNvSpPr>
          <p:nvPr/>
        </p:nvSpPr>
        <p:spPr bwMode="auto">
          <a:xfrm>
            <a:off x="223838" y="4221163"/>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d</a:t>
            </a:r>
          </a:p>
        </p:txBody>
      </p:sp>
      <p:sp>
        <p:nvSpPr>
          <p:cNvPr id="31761" name="TextBox 16"/>
          <p:cNvSpPr txBox="1">
            <a:spLocks noChangeArrowheads="1"/>
          </p:cNvSpPr>
          <p:nvPr/>
        </p:nvSpPr>
        <p:spPr bwMode="auto">
          <a:xfrm>
            <a:off x="3149600" y="421798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e</a:t>
            </a:r>
            <a:endParaRPr lang="en-GB" altLang="en-US" sz="1800">
              <a:latin typeface="Segoe Print" panose="02000600000000000000" pitchFamily="2" charset="0"/>
            </a:endParaRPr>
          </a:p>
        </p:txBody>
      </p:sp>
      <p:sp>
        <p:nvSpPr>
          <p:cNvPr id="31762" name="TextBox 17"/>
          <p:cNvSpPr txBox="1">
            <a:spLocks noChangeArrowheads="1"/>
          </p:cNvSpPr>
          <p:nvPr/>
        </p:nvSpPr>
        <p:spPr bwMode="auto">
          <a:xfrm>
            <a:off x="6084888" y="4191000"/>
            <a:ext cx="390525"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f</a:t>
            </a:r>
            <a:endParaRPr lang="en-GB" altLang="en-US" sz="1800">
              <a:latin typeface="Segoe Print" panose="02000600000000000000" pitchFamily="2" charset="0"/>
            </a:endParaRPr>
          </a:p>
        </p:txBody>
      </p:sp>
      <p:sp>
        <p:nvSpPr>
          <p:cNvPr id="31763" name="TextBox 18"/>
          <p:cNvSpPr txBox="1">
            <a:spLocks noChangeArrowheads="1"/>
          </p:cNvSpPr>
          <p:nvPr/>
        </p:nvSpPr>
        <p:spPr bwMode="auto">
          <a:xfrm>
            <a:off x="222250" y="6310313"/>
            <a:ext cx="388938"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g</a:t>
            </a:r>
          </a:p>
        </p:txBody>
      </p:sp>
      <p:sp>
        <p:nvSpPr>
          <p:cNvPr id="31764" name="TextBox 19"/>
          <p:cNvSpPr txBox="1">
            <a:spLocks noChangeArrowheads="1"/>
          </p:cNvSpPr>
          <p:nvPr/>
        </p:nvSpPr>
        <p:spPr bwMode="auto">
          <a:xfrm>
            <a:off x="3162300" y="6307138"/>
            <a:ext cx="39052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h</a:t>
            </a:r>
            <a:endParaRPr lang="en-GB" altLang="en-US" sz="1800">
              <a:latin typeface="Segoe Print" panose="02000600000000000000" pitchFamily="2" charset="0"/>
            </a:endParaRPr>
          </a:p>
        </p:txBody>
      </p:sp>
      <p:sp>
        <p:nvSpPr>
          <p:cNvPr id="31765" name="TextBox 20"/>
          <p:cNvSpPr txBox="1">
            <a:spLocks noChangeArrowheads="1"/>
          </p:cNvSpPr>
          <p:nvPr/>
        </p:nvSpPr>
        <p:spPr bwMode="auto">
          <a:xfrm>
            <a:off x="6081713" y="6386513"/>
            <a:ext cx="39052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Segoe Print" panose="02000600000000000000" pitchFamily="2" charset="0"/>
              </a:rPr>
              <a:t>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549525"/>
            <a:ext cx="295275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492125"/>
            <a:ext cx="2881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80988"/>
            <a:ext cx="3454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3" y="492125"/>
            <a:ext cx="28670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88" y="4814888"/>
            <a:ext cx="19589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63" y="2557463"/>
            <a:ext cx="2867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4767263"/>
            <a:ext cx="28813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9688" y="2654300"/>
            <a:ext cx="23590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9013" y="4733925"/>
            <a:ext cx="288131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79512" y="476671"/>
          <a:ext cx="8794170" cy="6336705"/>
        </p:xfrm>
        <a:graphic>
          <a:graphicData uri="http://schemas.openxmlformats.org/drawingml/2006/table">
            <a:tbl>
              <a:tblPr firstRow="1" bandRow="1">
                <a:tableStyleId>{5940675A-B579-460E-94D1-54222C63F5DA}</a:tableStyleId>
              </a:tblPr>
              <a:tblGrid>
                <a:gridCol w="2931390">
                  <a:extLst>
                    <a:ext uri="{9D8B030D-6E8A-4147-A177-3AD203B41FA5}">
                      <a16:colId xmlns:a16="http://schemas.microsoft.com/office/drawing/2014/main" xmlns="" val="20000"/>
                    </a:ext>
                  </a:extLst>
                </a:gridCol>
                <a:gridCol w="2931390">
                  <a:extLst>
                    <a:ext uri="{9D8B030D-6E8A-4147-A177-3AD203B41FA5}">
                      <a16:colId xmlns:a16="http://schemas.microsoft.com/office/drawing/2014/main" xmlns="" val="20001"/>
                    </a:ext>
                  </a:extLst>
                </a:gridCol>
                <a:gridCol w="2931390">
                  <a:extLst>
                    <a:ext uri="{9D8B030D-6E8A-4147-A177-3AD203B41FA5}">
                      <a16:colId xmlns:a16="http://schemas.microsoft.com/office/drawing/2014/main" xmlns="" val="20002"/>
                    </a:ext>
                  </a:extLst>
                </a:gridCol>
              </a:tblGrid>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112235">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dirty="0">
                        <a:ln w="57150">
                          <a:solidFill>
                            <a:schemeClr val="tx1"/>
                          </a:solidFill>
                        </a:ln>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3804" name="TextBox 11"/>
          <p:cNvSpPr txBox="1">
            <a:spLocks noChangeArrowheads="1"/>
          </p:cNvSpPr>
          <p:nvPr/>
        </p:nvSpPr>
        <p:spPr bwMode="auto">
          <a:xfrm>
            <a:off x="79375" y="-26988"/>
            <a:ext cx="90011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latin typeface="Segoe Script" panose="020B0504020000000003" pitchFamily="34" charset="0"/>
              </a:rPr>
              <a:t>Ecrivez un paragraphe pour présenter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150"/>
            <a:ext cx="8135938"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ap of ski resorts in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66960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pPr eaLnBrk="1" hangingPunct="1"/>
            <a:r>
              <a:rPr lang="en-GB" altLang="en-US" smtClean="0"/>
              <a:t>Les Alpes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43013"/>
            <a:ext cx="34829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987675" y="2043113"/>
            <a:ext cx="3960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Dedans, il y a un bonhomme de neige.</a:t>
            </a:r>
          </a:p>
        </p:txBody>
      </p:sp>
      <p:sp>
        <p:nvSpPr>
          <p:cNvPr id="4" name="TextBox 3"/>
          <p:cNvSpPr txBox="1">
            <a:spLocks noChangeArrowheads="1"/>
          </p:cNvSpPr>
          <p:nvPr/>
        </p:nvSpPr>
        <p:spPr bwMode="auto">
          <a:xfrm>
            <a:off x="-36513" y="746125"/>
            <a:ext cx="5113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Print" panose="02000600000000000000" pitchFamily="2" charset="0"/>
              </a:rPr>
              <a:t>Voici un globe de neige.</a:t>
            </a:r>
          </a:p>
        </p:txBody>
      </p:sp>
      <p:sp>
        <p:nvSpPr>
          <p:cNvPr id="5" name="TextBox 4"/>
          <p:cNvSpPr txBox="1">
            <a:spLocks noChangeArrowheads="1"/>
          </p:cNvSpPr>
          <p:nvPr/>
        </p:nvSpPr>
        <p:spPr bwMode="auto">
          <a:xfrm>
            <a:off x="3132138" y="3986213"/>
            <a:ext cx="5651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Dessous,  il y a trois flocons de neige.</a:t>
            </a:r>
          </a:p>
        </p:txBody>
      </p:sp>
      <p:sp>
        <p:nvSpPr>
          <p:cNvPr id="3" name="TextBox 2"/>
          <p:cNvSpPr txBox="1">
            <a:spLocks noChangeArrowheads="1"/>
          </p:cNvSpPr>
          <p:nvPr/>
        </p:nvSpPr>
        <p:spPr bwMode="auto">
          <a:xfrm>
            <a:off x="219075" y="53403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Comment dit-on ‘snow’ en français?</a:t>
            </a:r>
          </a:p>
        </p:txBody>
      </p:sp>
      <p:sp>
        <p:nvSpPr>
          <p:cNvPr id="7" name="TextBox 6"/>
          <p:cNvSpPr txBox="1">
            <a:spLocks noChangeArrowheads="1"/>
          </p:cNvSpPr>
          <p:nvPr/>
        </p:nvSpPr>
        <p:spPr bwMode="auto">
          <a:xfrm>
            <a:off x="250825" y="5876925"/>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FF0000"/>
                </a:solidFill>
                <a:latin typeface="Segoe Print" panose="02000600000000000000" pitchFamily="2" charset="0"/>
              </a:rPr>
              <a:t>la neige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ap of ski resorts in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66960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
          <p:cNvSpPr>
            <a:spLocks noGrp="1"/>
          </p:cNvSpPr>
          <p:nvPr>
            <p:ph type="title"/>
          </p:nvPr>
        </p:nvSpPr>
        <p:spPr/>
        <p:txBody>
          <a:bodyPr/>
          <a:lstStyle/>
          <a:p>
            <a:pPr eaLnBrk="1" hangingPunct="1"/>
            <a:r>
              <a:rPr lang="en-GB" altLang="en-US" smtClean="0"/>
              <a:t>Tu aimes la neige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ap of ski resorts in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66960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en-GB" dirty="0" smtClean="0"/>
              <a:t>En France </a:t>
            </a:r>
            <a:r>
              <a:rPr lang="en-GB" dirty="0" err="1" smtClean="0"/>
              <a:t>il</a:t>
            </a:r>
            <a:r>
              <a:rPr lang="en-GB" dirty="0" smtClean="0"/>
              <a:t> y a beaucoup de stations de ski et </a:t>
            </a:r>
            <a:r>
              <a:rPr lang="en-GB" dirty="0" err="1" smtClean="0"/>
              <a:t>pistes</a:t>
            </a:r>
            <a:r>
              <a:rPr lang="en-GB" dirty="0" smtClean="0"/>
              <a:t> de ski.</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44463" y="5949950"/>
            <a:ext cx="78835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Voici un plan des pistes dans une station de ski.</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p:cNvSpPr txBox="1">
            <a:spLocks noChangeArrowheads="1"/>
          </p:cNvSpPr>
          <p:nvPr/>
        </p:nvSpPr>
        <p:spPr bwMode="auto">
          <a:xfrm>
            <a:off x="4763" y="6172200"/>
            <a:ext cx="92170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Voici une station de ski en France.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8575" y="169863"/>
            <a:ext cx="66071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Il y a beaucoup de pistes de </a:t>
            </a:r>
          </a:p>
          <a:p>
            <a:pPr eaLnBrk="1" hangingPunct="1">
              <a:spcBef>
                <a:spcPct val="0"/>
              </a:spcBef>
              <a:buFontTx/>
              <a:buNone/>
            </a:pPr>
            <a:r>
              <a:rPr lang="en-GB" altLang="en-US" sz="2400">
                <a:latin typeface="Segoe Print" panose="02000600000000000000" pitchFamily="2" charset="0"/>
              </a:rPr>
              <a:t> couleurs différentes. Pourquoi?</a:t>
            </a:r>
          </a:p>
        </p:txBody>
      </p:sp>
      <p:sp>
        <p:nvSpPr>
          <p:cNvPr id="3" name="TextBox 2"/>
          <p:cNvSpPr txBox="1">
            <a:spLocks noChangeArrowheads="1"/>
          </p:cNvSpPr>
          <p:nvPr/>
        </p:nvSpPr>
        <p:spPr bwMode="auto">
          <a:xfrm>
            <a:off x="5724525" y="1182688"/>
            <a:ext cx="331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Segoe Print" panose="02000600000000000000" pitchFamily="2" charset="0"/>
              </a:rPr>
              <a:t>a</a:t>
            </a:r>
            <a:r>
              <a:rPr lang="en-GB" altLang="en-US" sz="2400">
                <a:latin typeface="Segoe Print" panose="02000600000000000000" pitchFamily="2" charset="0"/>
              </a:rPr>
              <a:t>. parce que les </a:t>
            </a:r>
            <a:r>
              <a:rPr lang="en-GB" altLang="en-US" sz="2400" i="1">
                <a:latin typeface="Segoe Print" panose="02000600000000000000" pitchFamily="2" charset="0"/>
              </a:rPr>
              <a:t>couleurs</a:t>
            </a:r>
            <a:r>
              <a:rPr lang="en-GB" altLang="en-US" sz="2400">
                <a:latin typeface="Segoe Print" panose="02000600000000000000" pitchFamily="2" charset="0"/>
              </a:rPr>
              <a:t> sont intéressantes.</a:t>
            </a:r>
          </a:p>
        </p:txBody>
      </p:sp>
      <p:sp>
        <p:nvSpPr>
          <p:cNvPr id="5" name="TextBox 4"/>
          <p:cNvSpPr txBox="1">
            <a:spLocks noChangeArrowheads="1"/>
          </p:cNvSpPr>
          <p:nvPr/>
        </p:nvSpPr>
        <p:spPr bwMode="auto">
          <a:xfrm>
            <a:off x="5724525" y="2565400"/>
            <a:ext cx="33067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Segoe Print" panose="02000600000000000000" pitchFamily="2" charset="0"/>
              </a:rPr>
              <a:t>b</a:t>
            </a:r>
            <a:r>
              <a:rPr lang="en-GB" altLang="en-US" sz="2400">
                <a:latin typeface="Segoe Print" panose="02000600000000000000" pitchFamily="2" charset="0"/>
              </a:rPr>
              <a:t>. parce que les pistes sont </a:t>
            </a:r>
            <a:r>
              <a:rPr lang="en-GB" altLang="en-US" sz="1200" b="1">
                <a:latin typeface="Segoe Print" panose="02000600000000000000" pitchFamily="2" charset="0"/>
              </a:rPr>
              <a:t>petites</a:t>
            </a:r>
            <a:r>
              <a:rPr lang="en-GB" altLang="en-US" sz="2400">
                <a:latin typeface="Segoe Print" panose="02000600000000000000" pitchFamily="2" charset="0"/>
              </a:rPr>
              <a:t> ou </a:t>
            </a:r>
            <a:r>
              <a:rPr lang="en-GB" altLang="en-US" b="1">
                <a:latin typeface="Segoe Print" panose="02000600000000000000" pitchFamily="2" charset="0"/>
              </a:rPr>
              <a:t>grandes</a:t>
            </a:r>
          </a:p>
        </p:txBody>
      </p:sp>
      <p:sp>
        <p:nvSpPr>
          <p:cNvPr id="6" name="TextBox 5"/>
          <p:cNvSpPr txBox="1">
            <a:spLocks noChangeArrowheads="1"/>
          </p:cNvSpPr>
          <p:nvPr/>
        </p:nvSpPr>
        <p:spPr bwMode="auto">
          <a:xfrm>
            <a:off x="5724525" y="4532313"/>
            <a:ext cx="33067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Segoe Print" panose="02000600000000000000" pitchFamily="2" charset="0"/>
              </a:rPr>
              <a:t>c. </a:t>
            </a:r>
            <a:r>
              <a:rPr lang="en-GB" altLang="en-US" sz="2400">
                <a:latin typeface="Segoe Print" panose="02000600000000000000" pitchFamily="2" charset="0"/>
              </a:rPr>
              <a:t>parce que la couleur représente </a:t>
            </a:r>
            <a:r>
              <a:rPr lang="en-GB" altLang="en-US" sz="2400" i="1">
                <a:latin typeface="Segoe Print" panose="02000600000000000000" pitchFamily="2" charset="0"/>
              </a:rPr>
              <a:t>le niveau de difficulté </a:t>
            </a:r>
            <a:r>
              <a:rPr lang="en-GB" altLang="en-US" sz="2400">
                <a:latin typeface="Segoe Print" panose="02000600000000000000" pitchFamily="2" charset="0"/>
              </a:rPr>
              <a:t>de la piste.</a:t>
            </a:r>
          </a:p>
        </p:txBody>
      </p:sp>
      <p:pic>
        <p:nvPicPr>
          <p:cNvPr id="133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0125"/>
            <a:ext cx="57245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9388" y="836613"/>
            <a:ext cx="878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n-US" sz="2400">
                <a:latin typeface="Segoe Print" panose="02000600000000000000" pitchFamily="2" charset="0"/>
              </a:rPr>
              <a:t>Les pistes de ski sont vertes, bleues, rouges et noires, </a:t>
            </a:r>
          </a:p>
          <a:p>
            <a:pPr eaLnBrk="1" hangingPunct="1">
              <a:spcBef>
                <a:spcPct val="0"/>
              </a:spcBef>
              <a:buFontTx/>
              <a:buNone/>
            </a:pPr>
            <a:r>
              <a:rPr lang="es-ES" altLang="en-US" sz="2400">
                <a:latin typeface="Segoe Print" panose="02000600000000000000" pitchFamily="2" charset="0"/>
              </a:rPr>
              <a:t>selon la difficulté.</a:t>
            </a:r>
            <a:endParaRPr lang="en-GB" altLang="en-US" sz="2400">
              <a:latin typeface="Segoe Print" panose="02000600000000000000" pitchFamily="2" charset="0"/>
            </a:endParaRPr>
          </a:p>
        </p:txBody>
      </p:sp>
      <p:sp>
        <p:nvSpPr>
          <p:cNvPr id="4" name="Oval 3"/>
          <p:cNvSpPr/>
          <p:nvPr/>
        </p:nvSpPr>
        <p:spPr>
          <a:xfrm>
            <a:off x="684213" y="2349500"/>
            <a:ext cx="574675" cy="584200"/>
          </a:xfrm>
          <a:prstGeom prst="ellipse">
            <a:avLst/>
          </a:prstGeom>
          <a:solidFill>
            <a:srgbClr val="44CF3D"/>
          </a:solidFill>
          <a:ln>
            <a:solidFill>
              <a:srgbClr val="44CF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p:nvPr/>
        </p:nvSpPr>
        <p:spPr>
          <a:xfrm>
            <a:off x="671513" y="3222625"/>
            <a:ext cx="587375" cy="5302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Diamond 5"/>
          <p:cNvSpPr/>
          <p:nvPr/>
        </p:nvSpPr>
        <p:spPr>
          <a:xfrm>
            <a:off x="671513" y="3941763"/>
            <a:ext cx="587375" cy="86518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Diamond 7"/>
          <p:cNvSpPr/>
          <p:nvPr/>
        </p:nvSpPr>
        <p:spPr>
          <a:xfrm>
            <a:off x="369888" y="5165725"/>
            <a:ext cx="588962" cy="86518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Diamond 8"/>
          <p:cNvSpPr/>
          <p:nvPr/>
        </p:nvSpPr>
        <p:spPr>
          <a:xfrm>
            <a:off x="1030288" y="5165725"/>
            <a:ext cx="588962" cy="86518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8" name="TextBox 6"/>
          <p:cNvSpPr txBox="1">
            <a:spLocks noChangeArrowheads="1"/>
          </p:cNvSpPr>
          <p:nvPr/>
        </p:nvSpPr>
        <p:spPr bwMode="auto">
          <a:xfrm>
            <a:off x="611188" y="260350"/>
            <a:ext cx="453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latin typeface="Segoe Print" panose="02000600000000000000" pitchFamily="2" charset="0"/>
              </a:rPr>
              <a:t>Niveau de difficulté</a:t>
            </a:r>
          </a:p>
        </p:txBody>
      </p:sp>
      <p:sp>
        <p:nvSpPr>
          <p:cNvPr id="10" name="TextBox 9"/>
          <p:cNvSpPr txBox="1">
            <a:spLocks noChangeArrowheads="1"/>
          </p:cNvSpPr>
          <p:nvPr/>
        </p:nvSpPr>
        <p:spPr bwMode="auto">
          <a:xfrm>
            <a:off x="2051050" y="2357438"/>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très facile</a:t>
            </a:r>
          </a:p>
        </p:txBody>
      </p:sp>
      <p:sp>
        <p:nvSpPr>
          <p:cNvPr id="12" name="TextBox 11"/>
          <p:cNvSpPr txBox="1">
            <a:spLocks noChangeArrowheads="1"/>
          </p:cNvSpPr>
          <p:nvPr/>
        </p:nvSpPr>
        <p:spPr bwMode="auto">
          <a:xfrm>
            <a:off x="2051050" y="3203575"/>
            <a:ext cx="3384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facile</a:t>
            </a:r>
          </a:p>
        </p:txBody>
      </p:sp>
      <p:sp>
        <p:nvSpPr>
          <p:cNvPr id="14" name="TextBox 13"/>
          <p:cNvSpPr txBox="1">
            <a:spLocks noChangeArrowheads="1"/>
          </p:cNvSpPr>
          <p:nvPr/>
        </p:nvSpPr>
        <p:spPr bwMode="auto">
          <a:xfrm>
            <a:off x="2051050" y="413861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difficile</a:t>
            </a:r>
          </a:p>
        </p:txBody>
      </p:sp>
      <p:sp>
        <p:nvSpPr>
          <p:cNvPr id="15" name="TextBox 14"/>
          <p:cNvSpPr txBox="1">
            <a:spLocks noChangeArrowheads="1"/>
          </p:cNvSpPr>
          <p:nvPr/>
        </p:nvSpPr>
        <p:spPr bwMode="auto">
          <a:xfrm>
            <a:off x="2051050" y="5291138"/>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très difficile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p:bldP spid="1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1018</Words>
  <Application>Microsoft Office PowerPoint</Application>
  <PresentationFormat>On-screen Show (4:3)</PresentationFormat>
  <Paragraphs>123</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Segoe Print</vt:lpstr>
      <vt:lpstr>Segoe Script</vt:lpstr>
      <vt:lpstr>Office Theme</vt:lpstr>
      <vt:lpstr>PowerPoint Presentation</vt:lpstr>
      <vt:lpstr>PowerPoint Presentation</vt:lpstr>
      <vt:lpstr>Les Alpes </vt:lpstr>
      <vt:lpstr>PowerPoint Presentation</vt:lpstr>
      <vt:lpstr>Tu aimes la neige ?</vt:lpstr>
      <vt:lpstr>En France il y a beaucoup de stations de ski et pistes de ski.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Rachel Hawkes</cp:lastModifiedBy>
  <cp:revision>69</cp:revision>
  <dcterms:created xsi:type="dcterms:W3CDTF">2015-01-05T07:19:53Z</dcterms:created>
  <dcterms:modified xsi:type="dcterms:W3CDTF">2018-06-05T16:20:38Z</dcterms:modified>
</cp:coreProperties>
</file>